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118" d="100"/>
          <a:sy n="118" d="100"/>
        </p:scale>
        <p:origin x="11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6/16/2025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6/16/2025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6/16/2025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6/16/2025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6/16/2025</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spTree>
    <p:extLst>
      <p:ext uri="{BB962C8B-B14F-4D97-AF65-F5344CB8AC3E}">
        <p14:creationId xmlns:p14="http://schemas.microsoft.com/office/powerpoint/2010/main" val="12331475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6925" y="166910"/>
            <a:ext cx="9298823" cy="1280890"/>
          </a:xfrm>
        </p:spPr>
        <p:txBody>
          <a:bodyPr/>
          <a:lstStyle/>
          <a:p>
            <a:r>
              <a:rPr lang="en-GB" dirty="0" smtClean="0"/>
              <a:t>Beatles: Ed Sullivan Show  February 1964</a:t>
            </a:r>
            <a:endParaRPr lang="en-GB" dirty="0"/>
          </a:p>
        </p:txBody>
      </p:sp>
      <p:pic>
        <p:nvPicPr>
          <p:cNvPr id="4098" name="Picture 2" descr="Beatles 196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658" y="786063"/>
            <a:ext cx="12068509" cy="5967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37493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77" y="80413"/>
            <a:ext cx="11004658" cy="1280890"/>
          </a:xfrm>
        </p:spPr>
        <p:txBody>
          <a:bodyPr/>
          <a:lstStyle/>
          <a:p>
            <a:r>
              <a:rPr lang="en-GB" dirty="0" smtClean="0"/>
              <a:t>Biggest tv audience to date…73 million viewers</a:t>
            </a:r>
            <a:endParaRPr lang="en-GB" dirty="0"/>
          </a:p>
        </p:txBody>
      </p:sp>
      <p:pic>
        <p:nvPicPr>
          <p:cNvPr id="4" name="Picture 3"/>
          <p:cNvPicPr>
            <a:picLocks noChangeAspect="1"/>
          </p:cNvPicPr>
          <p:nvPr/>
        </p:nvPicPr>
        <p:blipFill>
          <a:blip r:embed="rId2"/>
          <a:stretch>
            <a:fillRect/>
          </a:stretch>
        </p:blipFill>
        <p:spPr>
          <a:xfrm>
            <a:off x="0" y="804672"/>
            <a:ext cx="13582650" cy="6053328"/>
          </a:xfrm>
          <a:prstGeom prst="rect">
            <a:avLst/>
          </a:prstGeom>
        </p:spPr>
      </p:pic>
    </p:spTree>
    <p:extLst>
      <p:ext uri="{BB962C8B-B14F-4D97-AF65-F5344CB8AC3E}">
        <p14:creationId xmlns:p14="http://schemas.microsoft.com/office/powerpoint/2010/main" val="21556154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8456" y="0"/>
            <a:ext cx="8911687" cy="1280890"/>
          </a:xfrm>
        </p:spPr>
        <p:txBody>
          <a:bodyPr/>
          <a:lstStyle/>
          <a:p>
            <a:pPr algn="ctr"/>
            <a:r>
              <a:rPr lang="en-GB" dirty="0" smtClean="0"/>
              <a:t>Impact of Beatles</a:t>
            </a:r>
            <a:endParaRPr lang="en-GB" dirty="0"/>
          </a:p>
        </p:txBody>
      </p:sp>
      <p:sp>
        <p:nvSpPr>
          <p:cNvPr id="3" name="Content Placeholder 2"/>
          <p:cNvSpPr>
            <a:spLocks noGrp="1"/>
          </p:cNvSpPr>
          <p:nvPr>
            <p:ph idx="1"/>
          </p:nvPr>
        </p:nvSpPr>
        <p:spPr>
          <a:xfrm>
            <a:off x="1084729" y="795528"/>
            <a:ext cx="11170024" cy="5461837"/>
          </a:xfrm>
        </p:spPr>
        <p:txBody>
          <a:bodyPr>
            <a:noAutofit/>
          </a:bodyPr>
          <a:lstStyle/>
          <a:p>
            <a:r>
              <a:rPr lang="en-GB" sz="2400" dirty="0" smtClean="0">
                <a:latin typeface="Arial" panose="020B0604020202020204" pitchFamily="34" charset="0"/>
                <a:cs typeface="Arial" panose="020B0604020202020204" pitchFamily="34" charset="0"/>
              </a:rPr>
              <a:t>British “Invasion” </a:t>
            </a:r>
          </a:p>
          <a:p>
            <a:pPr lvl="1"/>
            <a:r>
              <a:rPr lang="en-GB" sz="2400" dirty="0">
                <a:latin typeface="Arial" panose="020B0604020202020204" pitchFamily="34" charset="0"/>
                <a:cs typeface="Arial" panose="020B0604020202020204" pitchFamily="34" charset="0"/>
              </a:rPr>
              <a:t>Rolling Stones…the “bad boys” June 1964 “I can’t get no satisfaction”</a:t>
            </a:r>
          </a:p>
          <a:p>
            <a:pPr lvl="1"/>
            <a:r>
              <a:rPr lang="en-GB" sz="2400" dirty="0" smtClean="0">
                <a:latin typeface="Arial" panose="020B0604020202020204" pitchFamily="34" charset="0"/>
                <a:cs typeface="Arial" panose="020B0604020202020204" pitchFamily="34" charset="0"/>
              </a:rPr>
              <a:t>Kinks…. </a:t>
            </a:r>
            <a:r>
              <a:rPr lang="en-GB" sz="2400" dirty="0">
                <a:latin typeface="Arial" panose="020B0604020202020204" pitchFamily="34" charset="0"/>
                <a:cs typeface="Arial" panose="020B0604020202020204" pitchFamily="34" charset="0"/>
              </a:rPr>
              <a:t>“You really got me”…raw riff driven style</a:t>
            </a:r>
          </a:p>
          <a:p>
            <a:pPr lvl="1"/>
            <a:r>
              <a:rPr lang="en-GB" sz="2400" dirty="0" smtClean="0">
                <a:latin typeface="Arial" panose="020B0604020202020204" pitchFamily="34" charset="0"/>
                <a:cs typeface="Arial" panose="020B0604020202020204" pitchFamily="34" charset="0"/>
              </a:rPr>
              <a:t>Who… </a:t>
            </a:r>
            <a:r>
              <a:rPr lang="en-GB" sz="2400" dirty="0">
                <a:latin typeface="Arial" panose="020B0604020202020204" pitchFamily="34" charset="0"/>
                <a:cs typeface="Arial" panose="020B0604020202020204" pitchFamily="34" charset="0"/>
              </a:rPr>
              <a:t>explosive stage presence…power chord</a:t>
            </a:r>
          </a:p>
          <a:p>
            <a:pPr lvl="1"/>
            <a:r>
              <a:rPr lang="en-GB" sz="2400" dirty="0" smtClean="0">
                <a:latin typeface="Arial" panose="020B0604020202020204" pitchFamily="34" charset="0"/>
                <a:cs typeface="Arial" panose="020B0604020202020204" pitchFamily="34" charset="0"/>
              </a:rPr>
              <a:t>Animals…stark, soulful direct lyrics</a:t>
            </a:r>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Impact</a:t>
            </a:r>
          </a:p>
          <a:p>
            <a:pPr lvl="1"/>
            <a:r>
              <a:rPr lang="en-GB" sz="2400" dirty="0" smtClean="0">
                <a:latin typeface="Arial" panose="020B0604020202020204" pitchFamily="34" charset="0"/>
                <a:cs typeface="Arial" panose="020B0604020202020204" pitchFamily="34" charset="0"/>
              </a:rPr>
              <a:t>Out clean cut teen idols, girl group</a:t>
            </a:r>
          </a:p>
          <a:p>
            <a:pPr lvl="1"/>
            <a:r>
              <a:rPr lang="en-GB" sz="2400" dirty="0" smtClean="0">
                <a:latin typeface="Arial" panose="020B0604020202020204" pitchFamily="34" charset="0"/>
                <a:cs typeface="Arial" panose="020B0604020202020204" pitchFamily="34" charset="0"/>
              </a:rPr>
              <a:t>In guitar driven rock, blues influence</a:t>
            </a:r>
          </a:p>
          <a:p>
            <a:pPr lvl="1"/>
            <a:r>
              <a:rPr lang="en-GB" sz="2400" dirty="0" smtClean="0">
                <a:latin typeface="Arial" panose="020B0604020202020204" pitchFamily="34" charset="0"/>
                <a:cs typeface="Arial" panose="020B0604020202020204" pitchFamily="34" charset="0"/>
              </a:rPr>
              <a:t>Emergence of albums, band as creative source…not lead singers only</a:t>
            </a:r>
          </a:p>
          <a:p>
            <a:pPr lvl="1"/>
            <a:r>
              <a:rPr lang="en-GB" sz="2400" dirty="0" smtClean="0">
                <a:latin typeface="Arial" panose="020B0604020202020204" pitchFamily="34" charset="0"/>
                <a:cs typeface="Arial" panose="020B0604020202020204" pitchFamily="34" charset="0"/>
              </a:rPr>
              <a:t>New generation of American bands…black and white together</a:t>
            </a:r>
          </a:p>
          <a:p>
            <a:pPr lvl="1"/>
            <a:endParaRPr lang="en-GB" sz="2400" dirty="0">
              <a:latin typeface="Arial" panose="020B0604020202020204" pitchFamily="34" charset="0"/>
              <a:cs typeface="Arial" panose="020B0604020202020204" pitchFamily="34" charset="0"/>
            </a:endParaRPr>
          </a:p>
        </p:txBody>
      </p:sp>
      <p:sp>
        <p:nvSpPr>
          <p:cNvPr id="4" name="TextBox 3"/>
          <p:cNvSpPr txBox="1"/>
          <p:nvPr/>
        </p:nvSpPr>
        <p:spPr>
          <a:xfrm>
            <a:off x="1584394" y="6110663"/>
            <a:ext cx="9029138" cy="523220"/>
          </a:xfrm>
          <a:prstGeom prst="rect">
            <a:avLst/>
          </a:prstGeom>
          <a:solidFill>
            <a:schemeClr val="bg1"/>
          </a:solidFill>
        </p:spPr>
        <p:txBody>
          <a:bodyPr wrap="none" rtlCol="0">
            <a:spAutoFit/>
          </a:bodyPr>
          <a:lstStyle/>
          <a:p>
            <a:r>
              <a:rPr lang="en-GB" sz="2800" dirty="0" smtClean="0">
                <a:latin typeface="Arial" panose="020B0604020202020204" pitchFamily="34" charset="0"/>
                <a:cs typeface="Arial" panose="020B0604020202020204" pitchFamily="34" charset="0"/>
              </a:rPr>
              <a:t>Youth culture celebrated….thing in itself to be promoted</a:t>
            </a:r>
            <a:endParaRPr lang="en-GB"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7204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5369" y="70657"/>
            <a:ext cx="9387054" cy="1280890"/>
          </a:xfrm>
        </p:spPr>
        <p:txBody>
          <a:bodyPr>
            <a:normAutofit fontScale="90000"/>
          </a:bodyPr>
          <a:lstStyle/>
          <a:p>
            <a:r>
              <a:rPr lang="en-GB" dirty="0" smtClean="0"/>
              <a:t>The “Monkees”</a:t>
            </a:r>
            <a:br>
              <a:rPr lang="en-GB" dirty="0" smtClean="0"/>
            </a:br>
            <a:r>
              <a:rPr lang="en-GB" dirty="0" smtClean="0"/>
              <a:t>…manufactured group..dubbed</a:t>
            </a:r>
            <a:br>
              <a:rPr lang="en-GB" dirty="0" smtClean="0"/>
            </a:br>
            <a:r>
              <a:rPr lang="en-GB" dirty="0" smtClean="0"/>
              <a:t>…tv series 1965-1968</a:t>
            </a:r>
            <a:endParaRPr lang="en-GB" dirty="0"/>
          </a:p>
        </p:txBody>
      </p:sp>
      <p:pic>
        <p:nvPicPr>
          <p:cNvPr id="5" name="Picture 4"/>
          <p:cNvPicPr>
            <a:picLocks noChangeAspect="1"/>
          </p:cNvPicPr>
          <p:nvPr/>
        </p:nvPicPr>
        <p:blipFill>
          <a:blip r:embed="rId2"/>
          <a:stretch>
            <a:fillRect/>
          </a:stretch>
        </p:blipFill>
        <p:spPr>
          <a:xfrm>
            <a:off x="171478" y="1585720"/>
            <a:ext cx="12020522" cy="5272280"/>
          </a:xfrm>
          <a:prstGeom prst="rect">
            <a:avLst/>
          </a:prstGeom>
        </p:spPr>
      </p:pic>
    </p:spTree>
    <p:extLst>
      <p:ext uri="{BB962C8B-B14F-4D97-AF65-F5344CB8AC3E}">
        <p14:creationId xmlns:p14="http://schemas.microsoft.com/office/powerpoint/2010/main" val="22699539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2184" y="74187"/>
            <a:ext cx="10719816" cy="1280890"/>
          </a:xfrm>
        </p:spPr>
        <p:txBody>
          <a:bodyPr>
            <a:normAutofit fontScale="90000"/>
          </a:bodyPr>
          <a:lstStyle/>
          <a:p>
            <a:r>
              <a:rPr lang="en-GB" dirty="0" smtClean="0"/>
              <a:t>From rock to psychedelic </a:t>
            </a:r>
            <a:br>
              <a:rPr lang="en-GB" dirty="0" smtClean="0"/>
            </a:br>
            <a:r>
              <a:rPr lang="en-GB" dirty="0" smtClean="0"/>
              <a:t>Jefferson Airplane…San Francisco</a:t>
            </a:r>
            <a:br>
              <a:rPr lang="en-GB" dirty="0" smtClean="0"/>
            </a:br>
            <a:r>
              <a:rPr lang="en-GB" dirty="0" smtClean="0"/>
              <a:t>…..surreal “White Rabbit” </a:t>
            </a:r>
            <a:endParaRPr lang="en-GB" dirty="0"/>
          </a:p>
        </p:txBody>
      </p:sp>
      <p:pic>
        <p:nvPicPr>
          <p:cNvPr id="4" name="Picture 3"/>
          <p:cNvPicPr>
            <a:picLocks noChangeAspect="1"/>
          </p:cNvPicPr>
          <p:nvPr/>
        </p:nvPicPr>
        <p:blipFill>
          <a:blip r:embed="rId2"/>
          <a:stretch>
            <a:fillRect/>
          </a:stretch>
        </p:blipFill>
        <p:spPr>
          <a:xfrm>
            <a:off x="265128" y="1600199"/>
            <a:ext cx="11926872" cy="5490411"/>
          </a:xfrm>
          <a:prstGeom prst="rect">
            <a:avLst/>
          </a:prstGeom>
        </p:spPr>
      </p:pic>
    </p:spTree>
    <p:extLst>
      <p:ext uri="{BB962C8B-B14F-4D97-AF65-F5344CB8AC3E}">
        <p14:creationId xmlns:p14="http://schemas.microsoft.com/office/powerpoint/2010/main" val="24532530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6706" y="134388"/>
            <a:ext cx="10298101" cy="1280890"/>
          </a:xfrm>
        </p:spPr>
        <p:txBody>
          <a:bodyPr/>
          <a:lstStyle/>
          <a:p>
            <a:r>
              <a:rPr lang="en-GB" dirty="0" smtClean="0"/>
              <a:t>The Doors….concept albums, intense lyrics</a:t>
            </a:r>
            <a:endParaRPr lang="en-GB" dirty="0"/>
          </a:p>
        </p:txBody>
      </p:sp>
      <p:pic>
        <p:nvPicPr>
          <p:cNvPr id="4" name="Picture 3"/>
          <p:cNvPicPr>
            <a:picLocks noChangeAspect="1"/>
          </p:cNvPicPr>
          <p:nvPr/>
        </p:nvPicPr>
        <p:blipFill>
          <a:blip r:embed="rId2"/>
          <a:stretch>
            <a:fillRect/>
          </a:stretch>
        </p:blipFill>
        <p:spPr>
          <a:xfrm>
            <a:off x="174192" y="850392"/>
            <a:ext cx="12017808" cy="5935419"/>
          </a:xfrm>
          <a:prstGeom prst="rect">
            <a:avLst/>
          </a:prstGeom>
        </p:spPr>
      </p:pic>
    </p:spTree>
    <p:extLst>
      <p:ext uri="{BB962C8B-B14F-4D97-AF65-F5344CB8AC3E}">
        <p14:creationId xmlns:p14="http://schemas.microsoft.com/office/powerpoint/2010/main" val="24459251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8953" y="-73721"/>
            <a:ext cx="10769724" cy="1280890"/>
          </a:xfrm>
        </p:spPr>
        <p:txBody>
          <a:bodyPr>
            <a:normAutofit fontScale="90000"/>
          </a:bodyPr>
          <a:lstStyle/>
          <a:p>
            <a:r>
              <a:rPr lang="en-GB" dirty="0" smtClean="0"/>
              <a:t>The first rock concerts: largest mass gatherings in US</a:t>
            </a:r>
            <a:br>
              <a:rPr lang="en-GB" dirty="0" smtClean="0"/>
            </a:br>
            <a:r>
              <a:rPr lang="en-GB" dirty="0" smtClean="0"/>
              <a:t>………..Monterey California 1968, 300,000</a:t>
            </a:r>
            <a:br>
              <a:rPr lang="en-GB" dirty="0" smtClean="0"/>
            </a:br>
            <a:r>
              <a:rPr lang="en-GB" dirty="0" smtClean="0"/>
              <a:t>…………Woodstock 1969 …..400,000 people</a:t>
            </a:r>
            <a:endParaRPr lang="en-GB" dirty="0"/>
          </a:p>
        </p:txBody>
      </p:sp>
      <p:pic>
        <p:nvPicPr>
          <p:cNvPr id="4" name="Picture 3"/>
          <p:cNvPicPr>
            <a:picLocks noChangeAspect="1"/>
          </p:cNvPicPr>
          <p:nvPr/>
        </p:nvPicPr>
        <p:blipFill>
          <a:blip r:embed="rId2"/>
          <a:stretch>
            <a:fillRect/>
          </a:stretch>
        </p:blipFill>
        <p:spPr>
          <a:xfrm>
            <a:off x="214312" y="1596189"/>
            <a:ext cx="11977688" cy="5261811"/>
          </a:xfrm>
          <a:prstGeom prst="rect">
            <a:avLst/>
          </a:prstGeom>
        </p:spPr>
      </p:pic>
    </p:spTree>
    <p:extLst>
      <p:ext uri="{BB962C8B-B14F-4D97-AF65-F5344CB8AC3E}">
        <p14:creationId xmlns:p14="http://schemas.microsoft.com/office/powerpoint/2010/main" val="40558962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7512" y="0"/>
            <a:ext cx="10676679" cy="685800"/>
          </a:xfrm>
        </p:spPr>
        <p:txBody>
          <a:bodyPr>
            <a:normAutofit fontScale="90000"/>
          </a:bodyPr>
          <a:lstStyle/>
          <a:p>
            <a:pPr algn="ctr"/>
            <a:r>
              <a:rPr lang="en-GB" dirty="0" smtClean="0"/>
              <a:t>Jimi Hendrix (former US Marine…made famous in UK</a:t>
            </a:r>
            <a:endParaRPr lang="en-GB" dirty="0"/>
          </a:p>
        </p:txBody>
      </p:sp>
      <p:sp>
        <p:nvSpPr>
          <p:cNvPr id="3" name="Content Placeholder 2"/>
          <p:cNvSpPr>
            <a:spLocks noGrp="1"/>
          </p:cNvSpPr>
          <p:nvPr>
            <p:ph idx="1"/>
          </p:nvPr>
        </p:nvSpPr>
        <p:spPr/>
        <p:txBody>
          <a:bodyPr/>
          <a:lstStyle/>
          <a:p>
            <a:endParaRPr lang="en-GB" dirty="0"/>
          </a:p>
        </p:txBody>
      </p:sp>
      <p:pic>
        <p:nvPicPr>
          <p:cNvPr id="4" name="Picture 3"/>
          <p:cNvPicPr>
            <a:picLocks noChangeAspect="1"/>
          </p:cNvPicPr>
          <p:nvPr/>
        </p:nvPicPr>
        <p:blipFill>
          <a:blip r:embed="rId2"/>
          <a:stretch>
            <a:fillRect/>
          </a:stretch>
        </p:blipFill>
        <p:spPr>
          <a:xfrm>
            <a:off x="64168" y="704089"/>
            <a:ext cx="12192001" cy="6153912"/>
          </a:xfrm>
          <a:prstGeom prst="rect">
            <a:avLst/>
          </a:prstGeom>
        </p:spPr>
      </p:pic>
    </p:spTree>
    <p:extLst>
      <p:ext uri="{BB962C8B-B14F-4D97-AF65-F5344CB8AC3E}">
        <p14:creationId xmlns:p14="http://schemas.microsoft.com/office/powerpoint/2010/main" val="5401055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6337" y="-78374"/>
            <a:ext cx="10426543" cy="1280890"/>
          </a:xfrm>
        </p:spPr>
        <p:txBody>
          <a:bodyPr/>
          <a:lstStyle/>
          <a:p>
            <a:pPr algn="ctr"/>
            <a:r>
              <a:rPr lang="en-GB" dirty="0" smtClean="0"/>
              <a:t>Janis Joplin…wild, emotional, scream song</a:t>
            </a:r>
            <a:endParaRPr lang="en-GB" dirty="0"/>
          </a:p>
        </p:txBody>
      </p:sp>
      <p:sp>
        <p:nvSpPr>
          <p:cNvPr id="3" name="Content Placeholder 2"/>
          <p:cNvSpPr>
            <a:spLocks noGrp="1"/>
          </p:cNvSpPr>
          <p:nvPr>
            <p:ph idx="1"/>
          </p:nvPr>
        </p:nvSpPr>
        <p:spPr/>
        <p:txBody>
          <a:bodyPr/>
          <a:lstStyle/>
          <a:p>
            <a:endParaRPr lang="en-GB" dirty="0"/>
          </a:p>
        </p:txBody>
      </p:sp>
      <p:pic>
        <p:nvPicPr>
          <p:cNvPr id="2050" name="Picture 2" descr="Janis Joplin At Winterla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658" y="896112"/>
            <a:ext cx="12004342" cy="6056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89403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3481" y="0"/>
            <a:ext cx="8911687" cy="633101"/>
          </a:xfrm>
        </p:spPr>
        <p:txBody>
          <a:bodyPr>
            <a:normAutofit fontScale="90000"/>
          </a:bodyPr>
          <a:lstStyle/>
          <a:p>
            <a:pPr algn="ctr"/>
            <a:r>
              <a:rPr lang="en-GB" dirty="0" smtClean="0"/>
              <a:t>Mommas and Papas</a:t>
            </a:r>
            <a:endParaRPr lang="en-GB" dirty="0"/>
          </a:p>
        </p:txBody>
      </p:sp>
      <p:pic>
        <p:nvPicPr>
          <p:cNvPr id="4" name="Picture 3"/>
          <p:cNvPicPr>
            <a:picLocks noChangeAspect="1"/>
          </p:cNvPicPr>
          <p:nvPr/>
        </p:nvPicPr>
        <p:blipFill>
          <a:blip r:embed="rId2"/>
          <a:stretch>
            <a:fillRect/>
          </a:stretch>
        </p:blipFill>
        <p:spPr>
          <a:xfrm>
            <a:off x="214313" y="850393"/>
            <a:ext cx="11977687" cy="6007608"/>
          </a:xfrm>
          <a:prstGeom prst="rect">
            <a:avLst/>
          </a:prstGeom>
        </p:spPr>
      </p:pic>
    </p:spTree>
    <p:extLst>
      <p:ext uri="{BB962C8B-B14F-4D97-AF65-F5344CB8AC3E}">
        <p14:creationId xmlns:p14="http://schemas.microsoft.com/office/powerpoint/2010/main" val="17953179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9977" y="3367311"/>
            <a:ext cx="8911687" cy="1280890"/>
          </a:xfrm>
        </p:spPr>
        <p:txBody>
          <a:bodyPr/>
          <a:lstStyle/>
          <a:p>
            <a:pPr algn="ctr"/>
            <a:r>
              <a:rPr lang="en-GB" dirty="0" smtClean="0"/>
              <a:t>Music</a:t>
            </a:r>
            <a:endParaRPr lang="en-GB" dirty="0"/>
          </a:p>
        </p:txBody>
      </p:sp>
    </p:spTree>
    <p:extLst>
      <p:ext uri="{BB962C8B-B14F-4D97-AF65-F5344CB8AC3E}">
        <p14:creationId xmlns:p14="http://schemas.microsoft.com/office/powerpoint/2010/main" val="20775270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9473" y="3519710"/>
            <a:ext cx="8911687" cy="1280890"/>
          </a:xfrm>
        </p:spPr>
        <p:txBody>
          <a:bodyPr/>
          <a:lstStyle/>
          <a:p>
            <a:pPr algn="ctr"/>
            <a:r>
              <a:rPr lang="en-GB" dirty="0" smtClean="0"/>
              <a:t>Counter Cultures </a:t>
            </a:r>
            <a:endParaRPr lang="en-GB" dirty="0"/>
          </a:p>
        </p:txBody>
      </p:sp>
    </p:spTree>
    <p:extLst>
      <p:ext uri="{BB962C8B-B14F-4D97-AF65-F5344CB8AC3E}">
        <p14:creationId xmlns:p14="http://schemas.microsoft.com/office/powerpoint/2010/main" val="15226965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2505" y="102742"/>
            <a:ext cx="8911687" cy="1280890"/>
          </a:xfrm>
        </p:spPr>
        <p:txBody>
          <a:bodyPr/>
          <a:lstStyle/>
          <a:p>
            <a:pPr algn="ctr"/>
            <a:r>
              <a:rPr lang="en-GB" dirty="0" smtClean="0"/>
              <a:t>USA mid 1960’s</a:t>
            </a:r>
            <a:endParaRPr lang="en-GB" dirty="0"/>
          </a:p>
        </p:txBody>
      </p:sp>
      <p:sp>
        <p:nvSpPr>
          <p:cNvPr id="3" name="Content Placeholder 2"/>
          <p:cNvSpPr>
            <a:spLocks noGrp="1"/>
          </p:cNvSpPr>
          <p:nvPr>
            <p:ph idx="1"/>
          </p:nvPr>
        </p:nvSpPr>
        <p:spPr>
          <a:xfrm>
            <a:off x="237744" y="1179576"/>
            <a:ext cx="11954256" cy="5034013"/>
          </a:xfrm>
        </p:spPr>
        <p:txBody>
          <a:bodyPr>
            <a:normAutofit/>
          </a:bodyPr>
          <a:lstStyle/>
          <a:p>
            <a:r>
              <a:rPr lang="en-GB" sz="2400" dirty="0" smtClean="0">
                <a:latin typeface="Arial" panose="020B0604020202020204" pitchFamily="34" charset="0"/>
                <a:cs typeface="Arial" panose="020B0604020202020204" pitchFamily="34" charset="0"/>
              </a:rPr>
              <a:t>1950’s “Equilibrium” shaken: killing of JFK, real threat of nuclear war</a:t>
            </a:r>
          </a:p>
          <a:p>
            <a:endParaRPr lang="en-GB" sz="2400" dirty="0" smtClean="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Racial Turmoil: Civil Rights imposed.. resisted, urban riots, growth of black militancy</a:t>
            </a:r>
          </a:p>
          <a:p>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Social Change</a:t>
            </a:r>
          </a:p>
          <a:p>
            <a:pPr lvl="1"/>
            <a:r>
              <a:rPr lang="en-GB" sz="2400" dirty="0" smtClean="0">
                <a:latin typeface="Arial" panose="020B0604020202020204" pitchFamily="34" charset="0"/>
                <a:cs typeface="Arial" panose="020B0604020202020204" pitchFamily="34" charset="0"/>
              </a:rPr>
              <a:t>Contraception…liberation of women from childbirth</a:t>
            </a:r>
          </a:p>
          <a:p>
            <a:pPr lvl="1"/>
            <a:r>
              <a:rPr lang="en-GB" sz="2400" dirty="0" smtClean="0">
                <a:latin typeface="Arial" panose="020B0604020202020204" pitchFamily="34" charset="0"/>
                <a:cs typeface="Arial" panose="020B0604020202020204" pitchFamily="34" charset="0"/>
              </a:rPr>
              <a:t>Demographic bulge….50% increase in teenage population </a:t>
            </a:r>
          </a:p>
          <a:p>
            <a:pPr lvl="1"/>
            <a:r>
              <a:rPr lang="en-GB" sz="2400" dirty="0" smtClean="0">
                <a:latin typeface="Arial" panose="020B0604020202020204" pitchFamily="34" charset="0"/>
                <a:cs typeface="Arial" panose="020B0604020202020204" pitchFamily="34" charset="0"/>
              </a:rPr>
              <a:t>Mass advertising/ media…instant popularising of trends in music, lifestyle, ……and medication</a:t>
            </a:r>
          </a:p>
          <a:p>
            <a:pPr lvl="1"/>
            <a:r>
              <a:rPr lang="en-GB" sz="2400" dirty="0" smtClean="0">
                <a:latin typeface="Arial" panose="020B0604020202020204" pitchFamily="34" charset="0"/>
                <a:cs typeface="Arial" panose="020B0604020202020204" pitchFamily="34" charset="0"/>
              </a:rPr>
              <a:t>Growing availability of narcotics….marijuana and LSD</a:t>
            </a:r>
          </a:p>
          <a:p>
            <a:pPr lvl="1"/>
            <a:endParaRPr lang="en-GB" dirty="0"/>
          </a:p>
        </p:txBody>
      </p:sp>
      <p:sp>
        <p:nvSpPr>
          <p:cNvPr id="4" name="TextBox 3"/>
          <p:cNvSpPr txBox="1"/>
          <p:nvPr/>
        </p:nvSpPr>
        <p:spPr>
          <a:xfrm>
            <a:off x="2001252" y="6027003"/>
            <a:ext cx="8364790" cy="830997"/>
          </a:xfrm>
          <a:prstGeom prst="rect">
            <a:avLst/>
          </a:prstGeom>
          <a:solidFill>
            <a:schemeClr val="bg1"/>
          </a:solidFill>
        </p:spPr>
        <p:txBody>
          <a:bodyPr wrap="none" rtlCol="0">
            <a:spAutoFit/>
          </a:bodyPr>
          <a:lstStyle/>
          <a:p>
            <a:r>
              <a:rPr lang="en-GB" sz="2400" dirty="0" smtClean="0">
                <a:latin typeface="Arial" panose="020B0604020202020204" pitchFamily="34" charset="0"/>
                <a:cs typeface="Arial" panose="020B0604020202020204" pitchFamily="34" charset="0"/>
              </a:rPr>
              <a:t>And underlying everything…the growing reality of real war</a:t>
            </a:r>
          </a:p>
          <a:p>
            <a:r>
              <a:rPr lang="en-GB" sz="2400" dirty="0" smtClean="0">
                <a:latin typeface="Arial" panose="020B0604020202020204" pitchFamily="34" charset="0"/>
                <a:cs typeface="Arial" panose="020B0604020202020204" pitchFamily="34" charset="0"/>
              </a:rPr>
              <a:t>…. uncertainty about justification…..growing reach of “draft”</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4821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9841" y="77263"/>
            <a:ext cx="8911687" cy="855066"/>
          </a:xfrm>
        </p:spPr>
        <p:txBody>
          <a:bodyPr/>
          <a:lstStyle/>
          <a:p>
            <a:pPr algn="ctr"/>
            <a:r>
              <a:rPr lang="en-GB" dirty="0" smtClean="0"/>
              <a:t>Anti War Movement</a:t>
            </a:r>
            <a:endParaRPr lang="en-GB" dirty="0"/>
          </a:p>
        </p:txBody>
      </p:sp>
      <p:sp>
        <p:nvSpPr>
          <p:cNvPr id="3" name="Content Placeholder 2"/>
          <p:cNvSpPr>
            <a:spLocks noGrp="1"/>
          </p:cNvSpPr>
          <p:nvPr>
            <p:ph idx="1"/>
          </p:nvPr>
        </p:nvSpPr>
        <p:spPr>
          <a:xfrm>
            <a:off x="603505" y="668474"/>
            <a:ext cx="11588496" cy="5704894"/>
          </a:xfrm>
        </p:spPr>
        <p:txBody>
          <a:bodyPr>
            <a:normAutofit fontScale="85000" lnSpcReduction="10000"/>
          </a:bodyPr>
          <a:lstStyle/>
          <a:p>
            <a:r>
              <a:rPr lang="en-GB" sz="2400" dirty="0" smtClean="0">
                <a:latin typeface="Arial" panose="020B0604020202020204" pitchFamily="34" charset="0"/>
                <a:cs typeface="Arial" panose="020B0604020202020204" pitchFamily="34" charset="0"/>
              </a:rPr>
              <a:t>Early years</a:t>
            </a:r>
          </a:p>
          <a:p>
            <a:pPr lvl="1"/>
            <a:r>
              <a:rPr lang="en-GB" sz="2400" dirty="0" smtClean="0">
                <a:latin typeface="Arial" panose="020B0604020202020204" pitchFamily="34" charset="0"/>
                <a:cs typeface="Arial" panose="020B0604020202020204" pitchFamily="34" charset="0"/>
              </a:rPr>
              <a:t>High Support </a:t>
            </a:r>
            <a:r>
              <a:rPr lang="en-GB" sz="2400" dirty="0">
                <a:latin typeface="Arial" panose="020B0604020202020204" pitchFamily="34" charset="0"/>
                <a:cs typeface="Arial" panose="020B0604020202020204" pitchFamily="34" charset="0"/>
              </a:rPr>
              <a:t>for war 60% </a:t>
            </a:r>
            <a:r>
              <a:rPr lang="en-GB" sz="2400" dirty="0" smtClean="0">
                <a:latin typeface="Arial" panose="020B0604020202020204" pitchFamily="34" charset="0"/>
                <a:cs typeface="Arial" panose="020B0604020202020204" pitchFamily="34" charset="0"/>
              </a:rPr>
              <a:t>1965</a:t>
            </a:r>
            <a:endParaRPr lang="en-GB" sz="2400" dirty="0">
              <a:latin typeface="Arial" panose="020B0604020202020204" pitchFamily="34" charset="0"/>
              <a:cs typeface="Arial" panose="020B0604020202020204" pitchFamily="34" charset="0"/>
            </a:endParaRPr>
          </a:p>
          <a:p>
            <a:pPr lvl="1"/>
            <a:r>
              <a:rPr lang="en-GB" sz="2400" dirty="0">
                <a:latin typeface="Arial" panose="020B0604020202020204" pitchFamily="34" charset="0"/>
                <a:cs typeface="Arial" panose="020B0604020202020204" pitchFamily="34" charset="0"/>
              </a:rPr>
              <a:t>First </a:t>
            </a:r>
            <a:r>
              <a:rPr lang="en-GB" sz="2400" dirty="0" smtClean="0">
                <a:latin typeface="Arial" panose="020B0604020202020204" pitchFamily="34" charset="0"/>
                <a:cs typeface="Arial" panose="020B0604020202020204" pitchFamily="34" charset="0"/>
              </a:rPr>
              <a:t>sporadic demonstrations</a:t>
            </a:r>
            <a:r>
              <a:rPr lang="en-GB" sz="2400" dirty="0">
                <a:latin typeface="Arial" panose="020B0604020202020204" pitchFamily="34" charset="0"/>
                <a:cs typeface="Arial" panose="020B0604020202020204" pitchFamily="34" charset="0"/>
              </a:rPr>
              <a:t>….students/ civil rights/ </a:t>
            </a:r>
            <a:r>
              <a:rPr lang="en-GB" sz="2400" dirty="0" smtClean="0">
                <a:latin typeface="Arial" panose="020B0604020202020204" pitchFamily="34" charset="0"/>
                <a:cs typeface="Arial" panose="020B0604020202020204" pitchFamily="34" charset="0"/>
              </a:rPr>
              <a:t>women's’ movement</a:t>
            </a:r>
            <a:endParaRPr lang="en-GB" sz="2400" dirty="0">
              <a:latin typeface="Arial" panose="020B0604020202020204" pitchFamily="34" charset="0"/>
              <a:cs typeface="Arial" panose="020B0604020202020204" pitchFamily="34" charset="0"/>
            </a:endParaRPr>
          </a:p>
          <a:p>
            <a:endParaRPr lang="en-GB" sz="2400" dirty="0" smtClean="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Years of Doubt 1966-1967</a:t>
            </a:r>
          </a:p>
          <a:p>
            <a:pPr lvl="1"/>
            <a:r>
              <a:rPr lang="en-GB" sz="2400" dirty="0" smtClean="0">
                <a:latin typeface="Arial" panose="020B0604020202020204" pitchFamily="34" charset="0"/>
                <a:cs typeface="Arial" panose="020B0604020202020204" pitchFamily="34" charset="0"/>
              </a:rPr>
              <a:t>Increasing </a:t>
            </a:r>
            <a:r>
              <a:rPr lang="en-GB" sz="2400" dirty="0">
                <a:latin typeface="Arial" panose="020B0604020202020204" pitchFamily="34" charset="0"/>
                <a:cs typeface="Arial" panose="020B0604020202020204" pitchFamily="34" charset="0"/>
              </a:rPr>
              <a:t>conscription…40,000 a </a:t>
            </a:r>
            <a:r>
              <a:rPr lang="en-GB" sz="2400" dirty="0" smtClean="0">
                <a:latin typeface="Arial" panose="020B0604020202020204" pitchFamily="34" charset="0"/>
                <a:cs typeface="Arial" panose="020B0604020202020204" pitchFamily="34" charset="0"/>
              </a:rPr>
              <a:t>month. Deaths at 300 a week ..Life Magazine pictures</a:t>
            </a:r>
          </a:p>
          <a:p>
            <a:pPr lvl="1"/>
            <a:r>
              <a:rPr lang="en-GB" sz="2400" dirty="0" smtClean="0">
                <a:latin typeface="Arial" panose="020B0604020202020204" pitchFamily="34" charset="0"/>
                <a:cs typeface="Arial" panose="020B0604020202020204" pitchFamily="34" charset="0"/>
              </a:rPr>
              <a:t>“Poor man’s war….middle class/ college escape draft due to deferments</a:t>
            </a:r>
          </a:p>
          <a:p>
            <a:pPr lvl="1"/>
            <a:r>
              <a:rPr lang="en-GB" sz="2400" dirty="0" smtClean="0">
                <a:latin typeface="Arial" panose="020B0604020202020204" pitchFamily="34" charset="0"/>
                <a:cs typeface="Arial" panose="020B0604020202020204" pitchFamily="34" charset="0"/>
              </a:rPr>
              <a:t>March </a:t>
            </a:r>
            <a:r>
              <a:rPr lang="en-GB" sz="2400" dirty="0">
                <a:latin typeface="Arial" panose="020B0604020202020204" pitchFamily="34" charset="0"/>
                <a:cs typeface="Arial" panose="020B0604020202020204" pitchFamily="34" charset="0"/>
              </a:rPr>
              <a:t>on New York </a:t>
            </a:r>
            <a:r>
              <a:rPr lang="en-GB" sz="2400" dirty="0" smtClean="0">
                <a:latin typeface="Arial" panose="020B0604020202020204" pitchFamily="34" charset="0"/>
                <a:cs typeface="Arial" panose="020B0604020202020204" pitchFamily="34" charset="0"/>
              </a:rPr>
              <a:t>300,000….increase across country….and world</a:t>
            </a:r>
            <a:endParaRPr lang="en-GB" sz="2400" dirty="0">
              <a:latin typeface="Arial" panose="020B0604020202020204" pitchFamily="34" charset="0"/>
              <a:cs typeface="Arial" panose="020B0604020202020204" pitchFamily="34" charset="0"/>
            </a:endParaRPr>
          </a:p>
          <a:p>
            <a:pPr lvl="1"/>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Expansion….fusion with Civil Rights 1968-1970</a:t>
            </a:r>
          </a:p>
          <a:p>
            <a:pPr lvl="1"/>
            <a:r>
              <a:rPr lang="en-GB" sz="2400" dirty="0" smtClean="0">
                <a:latin typeface="Arial" panose="020B0604020202020204" pitchFamily="34" charset="0"/>
                <a:cs typeface="Arial" panose="020B0604020202020204" pitchFamily="34" charset="0"/>
              </a:rPr>
              <a:t>TET offensive …US not winning/ Media transitions to critical…approval reduced to 30%</a:t>
            </a:r>
          </a:p>
          <a:p>
            <a:pPr lvl="1"/>
            <a:r>
              <a:rPr lang="en-GB" sz="2400" dirty="0" smtClean="0">
                <a:latin typeface="Arial" panose="020B0604020202020204" pitchFamily="34" charset="0"/>
                <a:cs typeface="Arial" panose="020B0604020202020204" pitchFamily="34" charset="0"/>
              </a:rPr>
              <a:t>Moral case for war (execution photo) collapses as US negotiates Peace</a:t>
            </a:r>
          </a:p>
          <a:p>
            <a:pPr lvl="1"/>
            <a:r>
              <a:rPr lang="en-GB" sz="2400" dirty="0" smtClean="0">
                <a:latin typeface="Arial" panose="020B0604020202020204" pitchFamily="34" charset="0"/>
                <a:cs typeface="Arial" panose="020B0604020202020204" pitchFamily="34" charset="0"/>
              </a:rPr>
              <a:t>Returning veterans ridiculed…many join marches</a:t>
            </a:r>
          </a:p>
          <a:p>
            <a:pPr lvl="1"/>
            <a:r>
              <a:rPr lang="en-GB" sz="2400" dirty="0" smtClean="0">
                <a:latin typeface="Arial" panose="020B0604020202020204" pitchFamily="34" charset="0"/>
                <a:cs typeface="Arial" panose="020B0604020202020204" pitchFamily="34" charset="0"/>
              </a:rPr>
              <a:t>Mass demonstrations 500,000 march New York….everywhere</a:t>
            </a:r>
          </a:p>
          <a:p>
            <a:pPr lvl="1"/>
            <a:endParaRPr lang="en-GB" sz="2400" dirty="0" smtClean="0">
              <a:latin typeface="Arial" panose="020B0604020202020204" pitchFamily="34" charset="0"/>
              <a:cs typeface="Arial" panose="020B0604020202020204" pitchFamily="34" charset="0"/>
            </a:endParaRPr>
          </a:p>
          <a:p>
            <a:pPr lvl="1"/>
            <a:endParaRPr lang="en-GB" dirty="0"/>
          </a:p>
          <a:p>
            <a:endParaRPr lang="en-GB" dirty="0" smtClean="0"/>
          </a:p>
          <a:p>
            <a:endParaRPr lang="en-GB" dirty="0" smtClean="0"/>
          </a:p>
        </p:txBody>
      </p:sp>
      <p:sp>
        <p:nvSpPr>
          <p:cNvPr id="4" name="TextBox 3"/>
          <p:cNvSpPr txBox="1"/>
          <p:nvPr/>
        </p:nvSpPr>
        <p:spPr>
          <a:xfrm>
            <a:off x="2588874" y="6396335"/>
            <a:ext cx="8802218" cy="461665"/>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Unprecedented…no such mass demonstrations since Civil War</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1653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345" y="77262"/>
            <a:ext cx="11092056" cy="1280890"/>
          </a:xfrm>
        </p:spPr>
        <p:txBody>
          <a:bodyPr/>
          <a:lstStyle/>
          <a:p>
            <a:pPr algn="ctr"/>
            <a:r>
              <a:rPr lang="en-GB" dirty="0" smtClean="0"/>
              <a:t>Hawks: war necessary, anti war demos traitors</a:t>
            </a:r>
            <a:endParaRPr lang="en-GB" dirty="0"/>
          </a:p>
        </p:txBody>
      </p:sp>
      <p:pic>
        <p:nvPicPr>
          <p:cNvPr id="3074" name="Picture 2" descr="Pro-War Demonstrat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71226" y="869892"/>
            <a:ext cx="12226962" cy="5988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45355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6779" y="1777508"/>
            <a:ext cx="8911687" cy="4559284"/>
          </a:xfrm>
        </p:spPr>
        <p:txBody>
          <a:bodyPr>
            <a:noAutofit/>
          </a:bodyPr>
          <a:lstStyle/>
          <a:p>
            <a:r>
              <a:rPr lang="en-GB" sz="2000" dirty="0" smtClean="0">
                <a:latin typeface="Arial" panose="020B0604020202020204" pitchFamily="34" charset="0"/>
                <a:cs typeface="Arial" panose="020B0604020202020204" pitchFamily="34" charset="0"/>
              </a:rPr>
              <a:t>“It </a:t>
            </a:r>
            <a:r>
              <a:rPr lang="en-GB" sz="2000" dirty="0">
                <a:latin typeface="Arial" panose="020B0604020202020204" pitchFamily="34" charset="0"/>
                <a:cs typeface="Arial" panose="020B0604020202020204" pitchFamily="34" charset="0"/>
              </a:rPr>
              <a:t>is always the young that make the change. You </a:t>
            </a:r>
            <a:r>
              <a:rPr lang="en-GB" sz="2000" dirty="0" smtClean="0">
                <a:latin typeface="Arial" panose="020B0604020202020204" pitchFamily="34" charset="0"/>
                <a:cs typeface="Arial" panose="020B0604020202020204" pitchFamily="34" charset="0"/>
              </a:rPr>
              <a:t/>
            </a:r>
            <a:br>
              <a:rPr lang="en-GB" sz="2000" dirty="0" smtClean="0">
                <a:latin typeface="Arial" panose="020B0604020202020204" pitchFamily="34" charset="0"/>
                <a:cs typeface="Arial" panose="020B0604020202020204" pitchFamily="34" charset="0"/>
              </a:rPr>
            </a:br>
            <a:r>
              <a:rPr lang="en-GB" sz="2000" dirty="0" smtClean="0">
                <a:latin typeface="Arial" panose="020B0604020202020204" pitchFamily="34" charset="0"/>
                <a:cs typeface="Arial" panose="020B0604020202020204" pitchFamily="34" charset="0"/>
              </a:rPr>
              <a:t>don't </a:t>
            </a:r>
            <a:r>
              <a:rPr lang="en-GB" sz="2000" dirty="0">
                <a:latin typeface="Arial" panose="020B0604020202020204" pitchFamily="34" charset="0"/>
                <a:cs typeface="Arial" panose="020B0604020202020204" pitchFamily="34" charset="0"/>
              </a:rPr>
              <a:t>get these ideas when you're middle-aged</a:t>
            </a:r>
            <a:r>
              <a:rPr lang="en-GB" sz="2000" dirty="0" smtClean="0">
                <a:latin typeface="Arial" panose="020B0604020202020204" pitchFamily="34" charset="0"/>
                <a:cs typeface="Arial" panose="020B0604020202020204" pitchFamily="34" charset="0"/>
              </a:rPr>
              <a:t>.</a:t>
            </a:r>
            <a:br>
              <a:rPr lang="en-GB" sz="2000" dirty="0" smtClean="0">
                <a:latin typeface="Arial" panose="020B0604020202020204" pitchFamily="34" charset="0"/>
                <a:cs typeface="Arial" panose="020B0604020202020204" pitchFamily="34" charset="0"/>
              </a:rPr>
            </a:br>
            <a:r>
              <a:rPr lang="en-GB" sz="2000" dirty="0" smtClean="0">
                <a:latin typeface="Arial" panose="020B0604020202020204" pitchFamily="34" charset="0"/>
                <a:cs typeface="Arial" panose="020B0604020202020204" pitchFamily="34" charset="0"/>
              </a:rPr>
              <a:t>Young </a:t>
            </a:r>
            <a:r>
              <a:rPr lang="en-GB" sz="2000" dirty="0">
                <a:latin typeface="Arial" panose="020B0604020202020204" pitchFamily="34" charset="0"/>
                <a:cs typeface="Arial" panose="020B0604020202020204" pitchFamily="34" charset="0"/>
              </a:rPr>
              <a:t>people have daring, creativity, </a:t>
            </a:r>
            <a:r>
              <a:rPr lang="en-GB" sz="2000" dirty="0" smtClean="0">
                <a:latin typeface="Arial" panose="020B0604020202020204" pitchFamily="34" charset="0"/>
                <a:cs typeface="Arial" panose="020B0604020202020204" pitchFamily="34" charset="0"/>
              </a:rPr>
              <a:t>imagination</a:t>
            </a:r>
            <a:br>
              <a:rPr lang="en-GB" sz="2000" dirty="0" smtClean="0">
                <a:latin typeface="Arial" panose="020B0604020202020204" pitchFamily="34" charset="0"/>
                <a:cs typeface="Arial" panose="020B0604020202020204" pitchFamily="34" charset="0"/>
              </a:rPr>
            </a:br>
            <a:r>
              <a:rPr lang="en-GB" sz="2000" dirty="0" smtClean="0">
                <a:latin typeface="Arial" panose="020B0604020202020204" pitchFamily="34" charset="0"/>
                <a:cs typeface="Arial" panose="020B0604020202020204" pitchFamily="34" charset="0"/>
              </a:rPr>
              <a:t> </a:t>
            </a:r>
            <a:r>
              <a:rPr lang="en-GB" sz="2000" dirty="0">
                <a:latin typeface="Arial" panose="020B0604020202020204" pitchFamily="34" charset="0"/>
                <a:cs typeface="Arial" panose="020B0604020202020204" pitchFamily="34" charset="0"/>
              </a:rPr>
              <a:t>and personal computers. Above all, what you </a:t>
            </a:r>
            <a:r>
              <a:rPr lang="en-GB" sz="2000" dirty="0" smtClean="0">
                <a:latin typeface="Arial" panose="020B0604020202020204" pitchFamily="34" charset="0"/>
                <a:cs typeface="Arial" panose="020B0604020202020204" pitchFamily="34" charset="0"/>
              </a:rPr>
              <a:t>have </a:t>
            </a:r>
            <a:r>
              <a:rPr lang="en-GB" sz="2000" dirty="0">
                <a:latin typeface="Arial" panose="020B0604020202020204" pitchFamily="34" charset="0"/>
                <a:cs typeface="Arial" panose="020B0604020202020204" pitchFamily="34" charset="0"/>
              </a:rPr>
              <a:t>as </a:t>
            </a:r>
            <a:r>
              <a:rPr lang="en-GB" sz="2000" dirty="0" smtClean="0">
                <a:latin typeface="Arial" panose="020B0604020202020204" pitchFamily="34" charset="0"/>
                <a:cs typeface="Arial" panose="020B0604020202020204" pitchFamily="34" charset="0"/>
              </a:rPr>
              <a:t/>
            </a:r>
            <a:br>
              <a:rPr lang="en-GB" sz="2000" dirty="0" smtClean="0">
                <a:latin typeface="Arial" panose="020B0604020202020204" pitchFamily="34" charset="0"/>
                <a:cs typeface="Arial" panose="020B0604020202020204" pitchFamily="34" charset="0"/>
              </a:rPr>
            </a:br>
            <a:r>
              <a:rPr lang="en-GB" sz="2000" dirty="0" smtClean="0">
                <a:latin typeface="Arial" panose="020B0604020202020204" pitchFamily="34" charset="0"/>
                <a:cs typeface="Arial" panose="020B0604020202020204" pitchFamily="34" charset="0"/>
              </a:rPr>
              <a:t>young </a:t>
            </a:r>
            <a:r>
              <a:rPr lang="en-GB" sz="2000" dirty="0">
                <a:latin typeface="Arial" panose="020B0604020202020204" pitchFamily="34" charset="0"/>
                <a:cs typeface="Arial" panose="020B0604020202020204" pitchFamily="34" charset="0"/>
              </a:rPr>
              <a:t>people that's vitally needed to </a:t>
            </a:r>
            <a:r>
              <a:rPr lang="en-GB" sz="2000" dirty="0" smtClean="0">
                <a:latin typeface="Arial" panose="020B0604020202020204" pitchFamily="34" charset="0"/>
                <a:cs typeface="Arial" panose="020B0604020202020204" pitchFamily="34" charset="0"/>
              </a:rPr>
              <a:t>make</a:t>
            </a:r>
            <a:br>
              <a:rPr lang="en-GB" sz="2000" dirty="0" smtClean="0">
                <a:latin typeface="Arial" panose="020B0604020202020204" pitchFamily="34" charset="0"/>
                <a:cs typeface="Arial" panose="020B0604020202020204" pitchFamily="34" charset="0"/>
              </a:rPr>
            </a:br>
            <a:r>
              <a:rPr lang="en-GB" sz="2000" dirty="0" smtClean="0">
                <a:latin typeface="Arial" panose="020B0604020202020204" pitchFamily="34" charset="0"/>
                <a:cs typeface="Arial" panose="020B0604020202020204" pitchFamily="34" charset="0"/>
              </a:rPr>
              <a:t> </a:t>
            </a:r>
            <a:r>
              <a:rPr lang="en-GB" sz="2000" dirty="0">
                <a:latin typeface="Arial" panose="020B0604020202020204" pitchFamily="34" charset="0"/>
                <a:cs typeface="Arial" panose="020B0604020202020204" pitchFamily="34" charset="0"/>
              </a:rPr>
              <a:t>social change, is impatience. </a:t>
            </a:r>
            <a:r>
              <a:rPr lang="en-GB" sz="2000" dirty="0" smtClean="0">
                <a:latin typeface="Arial" panose="020B0604020202020204" pitchFamily="34" charset="0"/>
                <a:cs typeface="Arial" panose="020B0604020202020204" pitchFamily="34" charset="0"/>
              </a:rPr>
              <a:t/>
            </a:r>
            <a:br>
              <a:rPr lang="en-GB" sz="2000" dirty="0" smtClean="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
            </a:r>
            <a:br>
              <a:rPr lang="en-GB" sz="2000" dirty="0">
                <a:latin typeface="Arial" panose="020B0604020202020204" pitchFamily="34" charset="0"/>
                <a:cs typeface="Arial" panose="020B0604020202020204" pitchFamily="34" charset="0"/>
              </a:rPr>
            </a:br>
            <a:r>
              <a:rPr lang="en-GB" sz="2000" dirty="0" smtClean="0">
                <a:latin typeface="Arial" panose="020B0604020202020204" pitchFamily="34" charset="0"/>
                <a:cs typeface="Arial" panose="020B0604020202020204" pitchFamily="34" charset="0"/>
              </a:rPr>
              <a:t>You </a:t>
            </a:r>
            <a:r>
              <a:rPr lang="en-GB" sz="2000" dirty="0">
                <a:latin typeface="Arial" panose="020B0604020202020204" pitchFamily="34" charset="0"/>
                <a:cs typeface="Arial" panose="020B0604020202020204" pitchFamily="34" charset="0"/>
              </a:rPr>
              <a:t>want it to happen now. There have to </a:t>
            </a:r>
            <a:r>
              <a:rPr lang="en-GB" sz="2000" dirty="0" smtClean="0">
                <a:latin typeface="Arial" panose="020B0604020202020204" pitchFamily="34" charset="0"/>
                <a:cs typeface="Arial" panose="020B0604020202020204" pitchFamily="34" charset="0"/>
              </a:rPr>
              <a:t>be</a:t>
            </a:r>
            <a:br>
              <a:rPr lang="en-GB" sz="2000" dirty="0" smtClean="0">
                <a:latin typeface="Arial" panose="020B0604020202020204" pitchFamily="34" charset="0"/>
                <a:cs typeface="Arial" panose="020B0604020202020204" pitchFamily="34" charset="0"/>
              </a:rPr>
            </a:br>
            <a:r>
              <a:rPr lang="en-GB" sz="2000" dirty="0" smtClean="0">
                <a:latin typeface="Arial" panose="020B0604020202020204" pitchFamily="34" charset="0"/>
                <a:cs typeface="Arial" panose="020B0604020202020204" pitchFamily="34" charset="0"/>
              </a:rPr>
              <a:t> </a:t>
            </a:r>
            <a:r>
              <a:rPr lang="en-GB" sz="2000" dirty="0">
                <a:latin typeface="Arial" panose="020B0604020202020204" pitchFamily="34" charset="0"/>
                <a:cs typeface="Arial" panose="020B0604020202020204" pitchFamily="34" charset="0"/>
              </a:rPr>
              <a:t>enough people that say, ‘We want it now, in our lifetime.’ </a:t>
            </a:r>
            <a:r>
              <a:rPr lang="en-GB" sz="2000" dirty="0" smtClean="0">
                <a:latin typeface="Arial" panose="020B0604020202020204" pitchFamily="34" charset="0"/>
                <a:cs typeface="Arial" panose="020B0604020202020204" pitchFamily="34" charset="0"/>
              </a:rPr>
              <a:t/>
            </a:r>
            <a:br>
              <a:rPr lang="en-GB" sz="2000" dirty="0" smtClean="0">
                <a:latin typeface="Arial" panose="020B0604020202020204" pitchFamily="34" charset="0"/>
                <a:cs typeface="Arial" panose="020B0604020202020204" pitchFamily="34" charset="0"/>
              </a:rPr>
            </a:br>
            <a:r>
              <a:rPr lang="en-GB" sz="2000" dirty="0" smtClean="0">
                <a:latin typeface="Arial" panose="020B0604020202020204" pitchFamily="34" charset="0"/>
                <a:cs typeface="Arial" panose="020B0604020202020204" pitchFamily="34" charset="0"/>
              </a:rPr>
              <a:t>This </a:t>
            </a:r>
            <a:r>
              <a:rPr lang="en-GB" sz="2000" dirty="0">
                <a:latin typeface="Arial" panose="020B0604020202020204" pitchFamily="34" charset="0"/>
                <a:cs typeface="Arial" panose="020B0604020202020204" pitchFamily="34" charset="0"/>
              </a:rPr>
              <a:t>is your moment. This is your opportunity. </a:t>
            </a:r>
            <a:r>
              <a:rPr lang="en-GB" sz="2000" dirty="0" smtClean="0">
                <a:latin typeface="Arial" panose="020B0604020202020204" pitchFamily="34" charset="0"/>
                <a:cs typeface="Arial" panose="020B0604020202020204" pitchFamily="34" charset="0"/>
              </a:rPr>
              <a:t/>
            </a:r>
            <a:br>
              <a:rPr lang="en-GB" sz="2000" dirty="0" smtClean="0">
                <a:latin typeface="Arial" panose="020B0604020202020204" pitchFamily="34" charset="0"/>
                <a:cs typeface="Arial" panose="020B0604020202020204" pitchFamily="34" charset="0"/>
              </a:rPr>
            </a:br>
            <a:r>
              <a:rPr lang="en-GB" sz="2000" dirty="0" smtClean="0">
                <a:latin typeface="Arial" panose="020B0604020202020204" pitchFamily="34" charset="0"/>
                <a:cs typeface="Arial" panose="020B0604020202020204" pitchFamily="34" charset="0"/>
              </a:rPr>
              <a:t>Be </a:t>
            </a:r>
            <a:r>
              <a:rPr lang="en-GB" sz="2000" dirty="0">
                <a:latin typeface="Arial" panose="020B0604020202020204" pitchFamily="34" charset="0"/>
                <a:cs typeface="Arial" panose="020B0604020202020204" pitchFamily="34" charset="0"/>
              </a:rPr>
              <a:t>adventurists in the sense of being bold and </a:t>
            </a:r>
            <a:r>
              <a:rPr lang="en-GB" sz="2000" dirty="0" smtClean="0">
                <a:latin typeface="Arial" panose="020B0604020202020204" pitchFamily="34" charset="0"/>
                <a:cs typeface="Arial" panose="020B0604020202020204" pitchFamily="34" charset="0"/>
              </a:rPr>
              <a:t/>
            </a:r>
            <a:br>
              <a:rPr lang="en-GB" sz="2000" dirty="0" smtClean="0">
                <a:latin typeface="Arial" panose="020B0604020202020204" pitchFamily="34" charset="0"/>
                <a:cs typeface="Arial" panose="020B0604020202020204" pitchFamily="34" charset="0"/>
              </a:rPr>
            </a:br>
            <a:r>
              <a:rPr lang="en-GB" sz="2000" dirty="0" smtClean="0">
                <a:latin typeface="Arial" panose="020B0604020202020204" pitchFamily="34" charset="0"/>
                <a:cs typeface="Arial" panose="020B0604020202020204" pitchFamily="34" charset="0"/>
              </a:rPr>
              <a:t>daring</a:t>
            </a:r>
            <a:r>
              <a:rPr lang="en-GB" sz="2000" dirty="0">
                <a:latin typeface="Arial" panose="020B0604020202020204" pitchFamily="34" charset="0"/>
                <a:cs typeface="Arial" panose="020B0604020202020204" pitchFamily="34" charset="0"/>
              </a:rPr>
              <a:t>. Be opportunists and seize this opportunity</a:t>
            </a:r>
            <a:r>
              <a:rPr lang="en-GB" sz="2000" dirty="0" smtClean="0">
                <a:latin typeface="Arial" panose="020B0604020202020204" pitchFamily="34" charset="0"/>
                <a:cs typeface="Arial" panose="020B0604020202020204" pitchFamily="34" charset="0"/>
              </a:rPr>
              <a:t>,</a:t>
            </a:r>
            <a:br>
              <a:rPr lang="en-GB" sz="2000" dirty="0" smtClean="0">
                <a:latin typeface="Arial" panose="020B0604020202020204" pitchFamily="34" charset="0"/>
                <a:cs typeface="Arial" panose="020B0604020202020204" pitchFamily="34" charset="0"/>
              </a:rPr>
            </a:br>
            <a:r>
              <a:rPr lang="en-GB" sz="2000" dirty="0" smtClean="0">
                <a:latin typeface="Arial" panose="020B0604020202020204" pitchFamily="34" charset="0"/>
                <a:cs typeface="Arial" panose="020B0604020202020204" pitchFamily="34" charset="0"/>
              </a:rPr>
              <a:t> </a:t>
            </a:r>
            <a:r>
              <a:rPr lang="en-GB" sz="2000" dirty="0">
                <a:latin typeface="Arial" panose="020B0604020202020204" pitchFamily="34" charset="0"/>
                <a:cs typeface="Arial" panose="020B0604020202020204" pitchFamily="34" charset="0"/>
              </a:rPr>
              <a:t>this moment in history, to go out and save </a:t>
            </a:r>
            <a:r>
              <a:rPr lang="en-GB" sz="2000" dirty="0" smtClean="0">
                <a:latin typeface="Arial" panose="020B0604020202020204" pitchFamily="34" charset="0"/>
                <a:cs typeface="Arial" panose="020B0604020202020204" pitchFamily="34" charset="0"/>
              </a:rPr>
              <a:t>our</a:t>
            </a:r>
            <a:br>
              <a:rPr lang="en-GB" sz="2000" dirty="0" smtClean="0">
                <a:latin typeface="Arial" panose="020B0604020202020204" pitchFamily="34" charset="0"/>
                <a:cs typeface="Arial" panose="020B0604020202020204" pitchFamily="34" charset="0"/>
              </a:rPr>
            </a:br>
            <a:r>
              <a:rPr lang="en-GB" sz="2000" dirty="0" smtClean="0">
                <a:latin typeface="Arial" panose="020B0604020202020204" pitchFamily="34" charset="0"/>
                <a:cs typeface="Arial" panose="020B0604020202020204" pitchFamily="34" charset="0"/>
              </a:rPr>
              <a:t> </a:t>
            </a:r>
            <a:r>
              <a:rPr lang="en-GB" sz="2000" dirty="0">
                <a:latin typeface="Arial" panose="020B0604020202020204" pitchFamily="34" charset="0"/>
                <a:cs typeface="Arial" panose="020B0604020202020204" pitchFamily="34" charset="0"/>
              </a:rPr>
              <a:t>country. It's your turn now</a:t>
            </a:r>
            <a:r>
              <a:rPr lang="en-GB" sz="2000" dirty="0" smtClean="0">
                <a:latin typeface="Arial" panose="020B0604020202020204" pitchFamily="34" charset="0"/>
                <a:cs typeface="Arial" panose="020B0604020202020204" pitchFamily="34" charset="0"/>
              </a:rPr>
              <a:t>.”</a:t>
            </a:r>
            <a:endParaRPr lang="en-GB" sz="2000" dirty="0">
              <a:latin typeface="Arial" panose="020B0604020202020204" pitchFamily="34" charset="0"/>
              <a:cs typeface="Arial" panose="020B0604020202020204" pitchFamily="34" charset="0"/>
            </a:endParaRPr>
          </a:p>
        </p:txBody>
      </p:sp>
      <p:pic>
        <p:nvPicPr>
          <p:cNvPr id="4098"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144" y="1320501"/>
            <a:ext cx="4909484" cy="55374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11323" y="106845"/>
            <a:ext cx="11607408" cy="584775"/>
          </a:xfrm>
          <a:prstGeom prst="rect">
            <a:avLst/>
          </a:prstGeom>
          <a:noFill/>
        </p:spPr>
        <p:txBody>
          <a:bodyPr wrap="none" rtlCol="0">
            <a:spAutoFit/>
          </a:bodyPr>
          <a:lstStyle/>
          <a:p>
            <a:pPr lvl="6"/>
            <a:r>
              <a:rPr lang="en-GB" sz="3200" dirty="0" smtClean="0">
                <a:latin typeface="Arial" panose="020B0604020202020204" pitchFamily="34" charset="0"/>
                <a:cs typeface="Arial" panose="020B0604020202020204" pitchFamily="34" charset="0"/>
              </a:rPr>
              <a:t>Anti war Movement and Social Transformation</a:t>
            </a:r>
            <a:endParaRPr lang="en-GB" sz="3200" dirty="0">
              <a:latin typeface="Arial" panose="020B0604020202020204" pitchFamily="34" charset="0"/>
              <a:cs typeface="Arial" panose="020B0604020202020204" pitchFamily="34" charset="0"/>
            </a:endParaRPr>
          </a:p>
        </p:txBody>
      </p:sp>
      <p:sp>
        <p:nvSpPr>
          <p:cNvPr id="6" name="TextBox 5"/>
          <p:cNvSpPr txBox="1"/>
          <p:nvPr/>
        </p:nvSpPr>
        <p:spPr>
          <a:xfrm>
            <a:off x="914400" y="804672"/>
            <a:ext cx="4126451" cy="461665"/>
          </a:xfrm>
          <a:prstGeom prst="rect">
            <a:avLst/>
          </a:prstGeom>
          <a:noFill/>
        </p:spPr>
        <p:txBody>
          <a:bodyPr wrap="none" rtlCol="0">
            <a:spAutoFit/>
          </a:bodyPr>
          <a:lstStyle/>
          <a:p>
            <a:r>
              <a:rPr lang="en-GB" dirty="0" smtClean="0"/>
              <a:t>“</a:t>
            </a:r>
            <a:r>
              <a:rPr lang="en-GB" sz="2400" dirty="0" smtClean="0">
                <a:latin typeface="Arial" panose="020B0604020202020204" pitchFamily="34" charset="0"/>
                <a:cs typeface="Arial" panose="020B0604020202020204" pitchFamily="34" charset="0"/>
              </a:rPr>
              <a:t>The picture: flower on guns</a:t>
            </a:r>
            <a:r>
              <a:rPr lang="en-GB" dirty="0" smtClean="0"/>
              <a:t>”</a:t>
            </a:r>
            <a:endParaRPr lang="en-GB" dirty="0"/>
          </a:p>
        </p:txBody>
      </p:sp>
      <p:sp>
        <p:nvSpPr>
          <p:cNvPr id="8" name="TextBox 7"/>
          <p:cNvSpPr txBox="1"/>
          <p:nvPr/>
        </p:nvSpPr>
        <p:spPr>
          <a:xfrm>
            <a:off x="5730405" y="1156674"/>
            <a:ext cx="3981411" cy="461665"/>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Abbie Hoffman (1936-1989)</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0645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3618" y="274320"/>
            <a:ext cx="11335265" cy="1280890"/>
          </a:xfrm>
        </p:spPr>
        <p:txBody>
          <a:bodyPr/>
          <a:lstStyle/>
          <a:p>
            <a:pPr algn="ctr"/>
            <a:r>
              <a:rPr lang="en-GB" dirty="0" smtClean="0"/>
              <a:t>A New America?</a:t>
            </a:r>
            <a:br>
              <a:rPr lang="en-GB" dirty="0" smtClean="0"/>
            </a:br>
            <a:r>
              <a:rPr lang="en-GB" dirty="0"/>
              <a:t>	</a:t>
            </a:r>
            <a:r>
              <a:rPr lang="en-GB" dirty="0" smtClean="0"/>
              <a:t>		Jerry Rubin (1938-1994)</a:t>
            </a:r>
            <a:endParaRPr lang="en-GB" dirty="0"/>
          </a:p>
        </p:txBody>
      </p:sp>
      <p:pic>
        <p:nvPicPr>
          <p:cNvPr id="5122" name="Picture 2" descr="https://upload.wikimedia.org/wikipedia/commons/4/45/Jerry_Rubin_%28edit%29_-_Spectrum_13Mar197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405" y="1582489"/>
            <a:ext cx="6774323" cy="536695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287410" y="4717840"/>
            <a:ext cx="6096000" cy="1938992"/>
          </a:xfrm>
          <a:prstGeom prst="rect">
            <a:avLst/>
          </a:prstGeom>
        </p:spPr>
        <p:txBody>
          <a:bodyPr>
            <a:spAutoFit/>
          </a:bodyPr>
          <a:lstStyle/>
          <a:p>
            <a:r>
              <a:rPr lang="en-GB" sz="2400" dirty="0" smtClean="0">
                <a:solidFill>
                  <a:srgbClr val="666666"/>
                </a:solidFill>
                <a:latin typeface="Arial" panose="020B0604020202020204" pitchFamily="34" charset="0"/>
                <a:cs typeface="Arial" panose="020B0604020202020204" pitchFamily="34" charset="0"/>
              </a:rPr>
              <a:t>“I </a:t>
            </a:r>
            <a:r>
              <a:rPr lang="en-GB" sz="2400" dirty="0">
                <a:solidFill>
                  <a:srgbClr val="666666"/>
                </a:solidFill>
                <a:latin typeface="Arial" panose="020B0604020202020204" pitchFamily="34" charset="0"/>
                <a:cs typeface="Arial" panose="020B0604020202020204" pitchFamily="34" charset="0"/>
              </a:rPr>
              <a:t>am a child of America. If ever </a:t>
            </a:r>
            <a:r>
              <a:rPr lang="en-GB" sz="2400" dirty="0" smtClean="0">
                <a:solidFill>
                  <a:srgbClr val="666666"/>
                </a:solidFill>
                <a:latin typeface="Arial" panose="020B0604020202020204" pitchFamily="34" charset="0"/>
                <a:cs typeface="Arial" panose="020B0604020202020204" pitchFamily="34" charset="0"/>
              </a:rPr>
              <a:t>I'm</a:t>
            </a:r>
          </a:p>
          <a:p>
            <a:r>
              <a:rPr lang="en-GB" sz="2400" dirty="0" smtClean="0">
                <a:solidFill>
                  <a:srgbClr val="666666"/>
                </a:solidFill>
                <a:latin typeface="Arial" panose="020B0604020202020204" pitchFamily="34" charset="0"/>
                <a:cs typeface="Arial" panose="020B0604020202020204" pitchFamily="34" charset="0"/>
              </a:rPr>
              <a:t> </a:t>
            </a:r>
            <a:r>
              <a:rPr lang="en-GB" sz="2400" dirty="0">
                <a:solidFill>
                  <a:srgbClr val="666666"/>
                </a:solidFill>
                <a:latin typeface="Arial" panose="020B0604020202020204" pitchFamily="34" charset="0"/>
                <a:cs typeface="Arial" panose="020B0604020202020204" pitchFamily="34" charset="0"/>
              </a:rPr>
              <a:t>sent </a:t>
            </a:r>
            <a:r>
              <a:rPr lang="en-GB" sz="2400" dirty="0" smtClean="0">
                <a:solidFill>
                  <a:srgbClr val="666666"/>
                </a:solidFill>
                <a:latin typeface="Arial" panose="020B0604020202020204" pitchFamily="34" charset="0"/>
                <a:cs typeface="Arial" panose="020B0604020202020204" pitchFamily="34" charset="0"/>
              </a:rPr>
              <a:t>to </a:t>
            </a:r>
            <a:r>
              <a:rPr lang="en-GB" sz="2400" dirty="0">
                <a:solidFill>
                  <a:srgbClr val="666666"/>
                </a:solidFill>
                <a:latin typeface="Arial" panose="020B0604020202020204" pitchFamily="34" charset="0"/>
                <a:cs typeface="Arial" panose="020B0604020202020204" pitchFamily="34" charset="0"/>
              </a:rPr>
              <a:t>Death Row for </a:t>
            </a:r>
            <a:r>
              <a:rPr lang="en-GB" sz="2400" dirty="0" smtClean="0">
                <a:solidFill>
                  <a:srgbClr val="666666"/>
                </a:solidFill>
                <a:latin typeface="Arial" panose="020B0604020202020204" pitchFamily="34" charset="0"/>
                <a:cs typeface="Arial" panose="020B0604020202020204" pitchFamily="34" charset="0"/>
              </a:rPr>
              <a:t>my</a:t>
            </a:r>
          </a:p>
          <a:p>
            <a:r>
              <a:rPr lang="en-GB" sz="2400" dirty="0" smtClean="0">
                <a:solidFill>
                  <a:srgbClr val="666666"/>
                </a:solidFill>
                <a:latin typeface="Arial" panose="020B0604020202020204" pitchFamily="34" charset="0"/>
                <a:cs typeface="Arial" panose="020B0604020202020204" pitchFamily="34" charset="0"/>
              </a:rPr>
              <a:t> </a:t>
            </a:r>
            <a:r>
              <a:rPr lang="en-GB" sz="2400" dirty="0">
                <a:solidFill>
                  <a:srgbClr val="666666"/>
                </a:solidFill>
                <a:latin typeface="Arial" panose="020B0604020202020204" pitchFamily="34" charset="0"/>
                <a:cs typeface="Arial" panose="020B0604020202020204" pitchFamily="34" charset="0"/>
              </a:rPr>
              <a:t>revolutionary 'crimes</a:t>
            </a:r>
            <a:r>
              <a:rPr lang="en-GB" sz="2400" dirty="0" smtClean="0">
                <a:solidFill>
                  <a:srgbClr val="666666"/>
                </a:solidFill>
                <a:latin typeface="Arial" panose="020B0604020202020204" pitchFamily="34" charset="0"/>
                <a:cs typeface="Arial" panose="020B0604020202020204" pitchFamily="34" charset="0"/>
              </a:rPr>
              <a:t>, ' </a:t>
            </a:r>
            <a:r>
              <a:rPr lang="en-GB" sz="2400" dirty="0">
                <a:solidFill>
                  <a:srgbClr val="666666"/>
                </a:solidFill>
                <a:latin typeface="Arial" panose="020B0604020202020204" pitchFamily="34" charset="0"/>
                <a:cs typeface="Arial" panose="020B0604020202020204" pitchFamily="34" charset="0"/>
              </a:rPr>
              <a:t>I'll </a:t>
            </a:r>
            <a:r>
              <a:rPr lang="en-GB" sz="2400" dirty="0" smtClean="0">
                <a:solidFill>
                  <a:srgbClr val="666666"/>
                </a:solidFill>
                <a:latin typeface="Arial" panose="020B0604020202020204" pitchFamily="34" charset="0"/>
                <a:cs typeface="Arial" panose="020B0604020202020204" pitchFamily="34" charset="0"/>
              </a:rPr>
              <a:t>order</a:t>
            </a:r>
          </a:p>
          <a:p>
            <a:r>
              <a:rPr lang="en-GB" sz="2400" dirty="0" smtClean="0">
                <a:solidFill>
                  <a:srgbClr val="666666"/>
                </a:solidFill>
                <a:latin typeface="Arial" panose="020B0604020202020204" pitchFamily="34" charset="0"/>
                <a:cs typeface="Arial" panose="020B0604020202020204" pitchFamily="34" charset="0"/>
              </a:rPr>
              <a:t> </a:t>
            </a:r>
            <a:r>
              <a:rPr lang="en-GB" sz="2400" dirty="0">
                <a:solidFill>
                  <a:srgbClr val="666666"/>
                </a:solidFill>
                <a:latin typeface="Arial" panose="020B0604020202020204" pitchFamily="34" charset="0"/>
                <a:cs typeface="Arial" panose="020B0604020202020204" pitchFamily="34" charset="0"/>
              </a:rPr>
              <a:t>as my last meal: a hamburger, </a:t>
            </a:r>
            <a:endParaRPr lang="en-GB" sz="2400" dirty="0" smtClean="0">
              <a:solidFill>
                <a:srgbClr val="666666"/>
              </a:solidFill>
              <a:latin typeface="Arial" panose="020B0604020202020204" pitchFamily="34" charset="0"/>
              <a:cs typeface="Arial" panose="020B0604020202020204" pitchFamily="34" charset="0"/>
            </a:endParaRPr>
          </a:p>
          <a:p>
            <a:r>
              <a:rPr lang="en-GB" sz="2400" dirty="0" smtClean="0">
                <a:solidFill>
                  <a:srgbClr val="666666"/>
                </a:solidFill>
                <a:latin typeface="Arial" panose="020B0604020202020204" pitchFamily="34" charset="0"/>
                <a:cs typeface="Arial" panose="020B0604020202020204" pitchFamily="34" charset="0"/>
              </a:rPr>
              <a:t>French </a:t>
            </a:r>
            <a:r>
              <a:rPr lang="en-GB" sz="2400" dirty="0">
                <a:solidFill>
                  <a:srgbClr val="666666"/>
                </a:solidFill>
                <a:latin typeface="Arial" panose="020B0604020202020204" pitchFamily="34" charset="0"/>
                <a:cs typeface="Arial" panose="020B0604020202020204" pitchFamily="34" charset="0"/>
              </a:rPr>
              <a:t>fries, and a coke."</a:t>
            </a:r>
            <a:endParaRPr lang="en-GB" sz="2400" b="0" i="0" dirty="0">
              <a:solidFill>
                <a:srgbClr val="666666"/>
              </a:solidFill>
              <a:effectLst/>
              <a:latin typeface="Arial" panose="020B0604020202020204" pitchFamily="34" charset="0"/>
              <a:cs typeface="Arial" panose="020B0604020202020204" pitchFamily="34" charset="0"/>
            </a:endParaRPr>
          </a:p>
        </p:txBody>
      </p:sp>
      <p:sp>
        <p:nvSpPr>
          <p:cNvPr id="5" name="TextBox 4"/>
          <p:cNvSpPr txBox="1"/>
          <p:nvPr/>
        </p:nvSpPr>
        <p:spPr>
          <a:xfrm>
            <a:off x="7209739" y="268581"/>
            <a:ext cx="4982261" cy="1938992"/>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Anti war activists</a:t>
            </a:r>
          </a:p>
          <a:p>
            <a:r>
              <a:rPr lang="en-GB" sz="2400" dirty="0" smtClean="0">
                <a:latin typeface="Arial" panose="020B0604020202020204" pitchFamily="34" charset="0"/>
                <a:cs typeface="Arial" panose="020B0604020202020204" pitchFamily="34" charset="0"/>
              </a:rPr>
              <a:t>…anti capitalist/ corruption</a:t>
            </a:r>
          </a:p>
          <a:p>
            <a:r>
              <a:rPr lang="en-GB" sz="2400" dirty="0" smtClean="0">
                <a:latin typeface="Arial" panose="020B0604020202020204" pitchFamily="34" charset="0"/>
                <a:cs typeface="Arial" panose="020B0604020202020204" pitchFamily="34" charset="0"/>
              </a:rPr>
              <a:t>….anti materialism</a:t>
            </a:r>
          </a:p>
          <a:p>
            <a:r>
              <a:rPr lang="en-GB" sz="2400" dirty="0" smtClean="0">
                <a:latin typeface="Arial" panose="020B0604020202020204" pitchFamily="34" charset="0"/>
                <a:cs typeface="Arial" panose="020B0604020202020204" pitchFamily="34" charset="0"/>
              </a:rPr>
              <a:t>…theatrical politics</a:t>
            </a:r>
          </a:p>
          <a:p>
            <a:r>
              <a:rPr lang="en-GB" sz="2400" dirty="0" smtClean="0">
                <a:latin typeface="Arial" panose="020B0604020202020204" pitchFamily="34" charset="0"/>
                <a:cs typeface="Arial" panose="020B0604020202020204" pitchFamily="34" charset="0"/>
              </a:rPr>
              <a:t>….Wall Street dollars, flower power</a:t>
            </a:r>
            <a:endParaRPr lang="en-GB" sz="2400" dirty="0">
              <a:latin typeface="Arial" panose="020B0604020202020204" pitchFamily="34" charset="0"/>
              <a:cs typeface="Arial" panose="020B0604020202020204" pitchFamily="34" charset="0"/>
            </a:endParaRPr>
          </a:p>
        </p:txBody>
      </p:sp>
      <p:sp>
        <p:nvSpPr>
          <p:cNvPr id="6" name="TextBox 5"/>
          <p:cNvSpPr txBox="1"/>
          <p:nvPr/>
        </p:nvSpPr>
        <p:spPr>
          <a:xfrm>
            <a:off x="7249399" y="2349649"/>
            <a:ext cx="5241756" cy="1938992"/>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Founds </a:t>
            </a:r>
            <a:r>
              <a:rPr lang="en-GB" sz="2400" dirty="0" smtClean="0">
                <a:latin typeface="Arial" panose="020B0604020202020204" pitchFamily="34" charset="0"/>
                <a:cs typeface="Arial" panose="020B0604020202020204" pitchFamily="34" charset="0"/>
              </a:rPr>
              <a:t>“Yippies”:Youth International</a:t>
            </a:r>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….disorganisation required</a:t>
            </a:r>
          </a:p>
          <a:p>
            <a:r>
              <a:rPr lang="en-GB" sz="2400" dirty="0">
                <a:latin typeface="Arial" panose="020B0604020202020204" pitchFamily="34" charset="0"/>
                <a:cs typeface="Arial" panose="020B0604020202020204" pitchFamily="34" charset="0"/>
              </a:rPr>
              <a:t>….anti capitalist, materialism, </a:t>
            </a:r>
          </a:p>
          <a:p>
            <a:r>
              <a:rPr lang="en-GB" sz="2400" dirty="0">
                <a:latin typeface="Arial" panose="020B0604020202020204" pitchFamily="34" charset="0"/>
                <a:cs typeface="Arial" panose="020B0604020202020204" pitchFamily="34" charset="0"/>
              </a:rPr>
              <a:t>…HUAC appearance as VC</a:t>
            </a:r>
          </a:p>
          <a:p>
            <a:r>
              <a:rPr lang="en-GB" sz="2400" dirty="0">
                <a:latin typeface="Arial" panose="020B0604020202020204" pitchFamily="34" charset="0"/>
                <a:cs typeface="Arial" panose="020B0604020202020204" pitchFamily="34" charset="0"/>
              </a:rPr>
              <a:t>…outrage …was the point</a:t>
            </a:r>
          </a:p>
        </p:txBody>
      </p:sp>
    </p:spTree>
    <p:extLst>
      <p:ext uri="{BB962C8B-B14F-4D97-AF65-F5344CB8AC3E}">
        <p14:creationId xmlns:p14="http://schemas.microsoft.com/office/powerpoint/2010/main" val="399751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1867" y="-27432"/>
            <a:ext cx="8911687" cy="1280890"/>
          </a:xfrm>
        </p:spPr>
        <p:txBody>
          <a:bodyPr/>
          <a:lstStyle/>
          <a:p>
            <a:pPr algn="ctr"/>
            <a:r>
              <a:rPr lang="en-GB" dirty="0" smtClean="0"/>
              <a:t>Bob Dylan/ Joan Baez</a:t>
            </a:r>
            <a:br>
              <a:rPr lang="en-GB" dirty="0" smtClean="0"/>
            </a:br>
            <a:endParaRPr lang="en-GB" dirty="0"/>
          </a:p>
        </p:txBody>
      </p:sp>
      <p:sp>
        <p:nvSpPr>
          <p:cNvPr id="3" name="Content Placeholder 2"/>
          <p:cNvSpPr>
            <a:spLocks noGrp="1"/>
          </p:cNvSpPr>
          <p:nvPr>
            <p:ph idx="1"/>
          </p:nvPr>
        </p:nvSpPr>
        <p:spPr>
          <a:xfrm>
            <a:off x="8118396" y="3619970"/>
            <a:ext cx="8915400" cy="3777622"/>
          </a:xfrm>
        </p:spPr>
        <p:txBody>
          <a:bodyPr/>
          <a:lstStyle/>
          <a:p>
            <a:pPr marL="0" indent="0" defTabSz="914400">
              <a:buNone/>
            </a:pPr>
            <a:r>
              <a:rPr lang="en-GB" sz="2000" dirty="0">
                <a:solidFill>
                  <a:schemeClr val="tx1"/>
                </a:solidFill>
                <a:latin typeface="Arial" panose="020B0604020202020204" pitchFamily="34" charset="0"/>
                <a:cs typeface="Arial" panose="020B0604020202020204" pitchFamily="34" charset="0"/>
              </a:rPr>
              <a:t>Joan Baez ( 1941….)</a:t>
            </a:r>
          </a:p>
          <a:p>
            <a:pPr marL="0" indent="0" defTabSz="914400">
              <a:buNone/>
            </a:pPr>
            <a:r>
              <a:rPr lang="en-GB" sz="2000" dirty="0">
                <a:solidFill>
                  <a:schemeClr val="tx1"/>
                </a:solidFill>
                <a:latin typeface="Arial" panose="020B0604020202020204" pitchFamily="34" charset="0"/>
                <a:cs typeface="Arial" panose="020B0604020202020204" pitchFamily="34" charset="0"/>
              </a:rPr>
              <a:t>Father Mexican (co inventor X</a:t>
            </a:r>
          </a:p>
          <a:p>
            <a:pPr marL="0" indent="0" defTabSz="914400">
              <a:buNone/>
            </a:pPr>
            <a:r>
              <a:rPr lang="en-GB" sz="2000" dirty="0">
                <a:solidFill>
                  <a:schemeClr val="tx1"/>
                </a:solidFill>
                <a:latin typeface="Arial" panose="020B0604020202020204" pitchFamily="34" charset="0"/>
                <a:cs typeface="Arial" panose="020B0604020202020204" pitchFamily="34" charset="0"/>
              </a:rPr>
              <a:t>Ray microscope, mother Scot</a:t>
            </a:r>
          </a:p>
          <a:p>
            <a:pPr marL="0" indent="0" defTabSz="914400">
              <a:buNone/>
            </a:pPr>
            <a:r>
              <a:rPr lang="en-GB" sz="2000" dirty="0">
                <a:solidFill>
                  <a:schemeClr val="tx1"/>
                </a:solidFill>
                <a:latin typeface="Arial" panose="020B0604020202020204" pitchFamily="34" charset="0"/>
                <a:cs typeface="Arial" panose="020B0604020202020204" pitchFamily="34" charset="0"/>
              </a:rPr>
              <a:t>..Brought up in New York</a:t>
            </a:r>
          </a:p>
          <a:p>
            <a:pPr marL="0" indent="0" defTabSz="914400">
              <a:buNone/>
            </a:pPr>
            <a:r>
              <a:rPr lang="en-GB" sz="2000" dirty="0">
                <a:solidFill>
                  <a:schemeClr val="tx1"/>
                </a:solidFill>
                <a:latin typeface="Arial" panose="020B0604020202020204" pitchFamily="34" charset="0"/>
                <a:cs typeface="Arial" panose="020B0604020202020204" pitchFamily="34" charset="0"/>
              </a:rPr>
              <a:t>..moved to California</a:t>
            </a:r>
          </a:p>
          <a:p>
            <a:pPr marL="0" indent="0" defTabSz="914400">
              <a:buNone/>
            </a:pPr>
            <a:r>
              <a:rPr lang="en-GB" sz="2000" dirty="0">
                <a:solidFill>
                  <a:schemeClr val="tx1"/>
                </a:solidFill>
                <a:latin typeface="Arial" panose="020B0604020202020204" pitchFamily="34" charset="0"/>
                <a:cs typeface="Arial" panose="020B0604020202020204" pitchFamily="34" charset="0"/>
              </a:rPr>
              <a:t>…popular folk singer</a:t>
            </a:r>
          </a:p>
          <a:p>
            <a:pPr marL="0" indent="0" defTabSz="914400">
              <a:buNone/>
            </a:pPr>
            <a:r>
              <a:rPr lang="en-GB" sz="2000" dirty="0">
                <a:solidFill>
                  <a:schemeClr val="tx1"/>
                </a:solidFill>
                <a:latin typeface="Arial" panose="020B0604020202020204" pitchFamily="34" charset="0"/>
                <a:cs typeface="Arial" panose="020B0604020202020204" pitchFamily="34" charset="0"/>
              </a:rPr>
              <a:t>…lover/ populariser Bob Dylan</a:t>
            </a:r>
          </a:p>
          <a:p>
            <a:pPr marL="0" indent="0" defTabSz="914400">
              <a:buNone/>
            </a:pPr>
            <a:endParaRPr lang="en-GB" sz="2000" dirty="0">
              <a:solidFill>
                <a:schemeClr val="tx1"/>
              </a:solidFill>
              <a:latin typeface="Arial" panose="020B0604020202020204" pitchFamily="34" charset="0"/>
              <a:cs typeface="Arial" panose="020B0604020202020204" pitchFamily="34" charset="0"/>
            </a:endParaRPr>
          </a:p>
          <a:p>
            <a:pPr marL="0" indent="0">
              <a:buNone/>
            </a:pPr>
            <a:endParaRPr lang="en-GB" dirty="0" smtClean="0"/>
          </a:p>
          <a:p>
            <a:pPr marL="0" indent="0">
              <a:buNone/>
            </a:pPr>
            <a:endParaRPr lang="en-GB" dirty="0"/>
          </a:p>
        </p:txBody>
      </p:sp>
      <p:pic>
        <p:nvPicPr>
          <p:cNvPr id="4" name="Picture 3"/>
          <p:cNvPicPr>
            <a:picLocks noChangeAspect="1"/>
          </p:cNvPicPr>
          <p:nvPr/>
        </p:nvPicPr>
        <p:blipFill>
          <a:blip r:embed="rId2"/>
          <a:stretch>
            <a:fillRect/>
          </a:stretch>
        </p:blipFill>
        <p:spPr>
          <a:xfrm>
            <a:off x="63081" y="946484"/>
            <a:ext cx="7937919" cy="5911516"/>
          </a:xfrm>
          <a:prstGeom prst="rect">
            <a:avLst/>
          </a:prstGeom>
        </p:spPr>
      </p:pic>
      <p:sp>
        <p:nvSpPr>
          <p:cNvPr id="5" name="TextBox 4"/>
          <p:cNvSpPr txBox="1"/>
          <p:nvPr/>
        </p:nvSpPr>
        <p:spPr>
          <a:xfrm>
            <a:off x="8119872" y="1099023"/>
            <a:ext cx="4145867" cy="2246769"/>
          </a:xfrm>
          <a:prstGeom prst="rect">
            <a:avLst/>
          </a:prstGeom>
          <a:noFill/>
        </p:spPr>
        <p:txBody>
          <a:bodyPr wrap="square" rtlCol="0">
            <a:spAutoFit/>
          </a:bodyPr>
          <a:lstStyle/>
          <a:p>
            <a:r>
              <a:rPr lang="en-GB" sz="2000" dirty="0" smtClean="0">
                <a:latin typeface="Arial" panose="020B0604020202020204" pitchFamily="34" charset="0"/>
                <a:cs typeface="Arial" panose="020B0604020202020204" pitchFamily="34" charset="0"/>
              </a:rPr>
              <a:t>Bob Dylan  (1941…).</a:t>
            </a:r>
          </a:p>
          <a:p>
            <a:r>
              <a:rPr lang="en-GB" sz="2000" dirty="0" smtClean="0">
                <a:latin typeface="Arial" panose="020B0604020202020204" pitchFamily="34" charset="0"/>
                <a:cs typeface="Arial" panose="020B0604020202020204" pitchFamily="34" charset="0"/>
              </a:rPr>
              <a:t>Born Robert Zimmerman</a:t>
            </a:r>
          </a:p>
          <a:p>
            <a:r>
              <a:rPr lang="en-GB" sz="2000" dirty="0" smtClean="0">
                <a:latin typeface="Arial" panose="020B0604020202020204" pitchFamily="34" charset="0"/>
                <a:cs typeface="Arial" panose="020B0604020202020204" pitchFamily="34" charset="0"/>
              </a:rPr>
              <a:t>… folk musician Early 60’s</a:t>
            </a:r>
          </a:p>
          <a:p>
            <a:r>
              <a:rPr lang="en-GB" sz="2000" dirty="0" smtClean="0">
                <a:latin typeface="Arial" panose="020B0604020202020204" pitchFamily="34" charset="0"/>
                <a:cs typeface="Arial" panose="020B0604020202020204" pitchFamily="34" charset="0"/>
              </a:rPr>
              <a:t>..becomes “voice of the Generation”</a:t>
            </a:r>
          </a:p>
          <a:p>
            <a:r>
              <a:rPr lang="en-GB" sz="2000" dirty="0" smtClean="0">
                <a:latin typeface="Arial" panose="020B0604020202020204" pitchFamily="34" charset="0"/>
                <a:cs typeface="Arial" panose="020B0604020202020204" pitchFamily="34" charset="0"/>
              </a:rPr>
              <a:t>Folk…protest music</a:t>
            </a:r>
          </a:p>
          <a:p>
            <a:r>
              <a:rPr lang="en-GB" sz="2000" dirty="0" smtClean="0">
                <a:latin typeface="Arial" panose="020B0604020202020204" pitchFamily="34" charset="0"/>
                <a:cs typeface="Arial" panose="020B0604020202020204" pitchFamily="34" charset="0"/>
              </a:rPr>
              <a:t>..stream of conscious…apocalyptic</a:t>
            </a:r>
            <a:endParaRPr lang="en-GB" sz="2000" dirty="0">
              <a:latin typeface="Arial" panose="020B0604020202020204" pitchFamily="34" charset="0"/>
              <a:cs typeface="Arial" panose="020B0604020202020204" pitchFamily="34" charset="0"/>
            </a:endParaRPr>
          </a:p>
        </p:txBody>
      </p:sp>
      <p:sp>
        <p:nvSpPr>
          <p:cNvPr id="6" name="TextBox 5"/>
          <p:cNvSpPr txBox="1"/>
          <p:nvPr/>
        </p:nvSpPr>
        <p:spPr>
          <a:xfrm>
            <a:off x="9633284" y="3705726"/>
            <a:ext cx="184731" cy="369332"/>
          </a:xfrm>
          <a:prstGeom prst="rect">
            <a:avLst/>
          </a:prstGeom>
          <a:noFill/>
        </p:spPr>
        <p:txBody>
          <a:bodyPr wrap="none" rtlCol="0">
            <a:spAutoFit/>
          </a:bodyPr>
          <a:lstStyle/>
          <a:p>
            <a:endParaRPr lang="en-GB" dirty="0"/>
          </a:p>
        </p:txBody>
      </p:sp>
    </p:spTree>
    <p:extLst>
      <p:ext uri="{BB962C8B-B14F-4D97-AF65-F5344CB8AC3E}">
        <p14:creationId xmlns:p14="http://schemas.microsoft.com/office/powerpoint/2010/main" val="2498329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4376" y="387253"/>
            <a:ext cx="11017624" cy="1280890"/>
          </a:xfrm>
        </p:spPr>
        <p:txBody>
          <a:bodyPr/>
          <a:lstStyle/>
          <a:p>
            <a:r>
              <a:rPr lang="en-GB" dirty="0" smtClean="0"/>
              <a:t>Bob Dylan: the times they are a changing (1965) </a:t>
            </a:r>
            <a:endParaRPr lang="en-GB" dirty="0"/>
          </a:p>
        </p:txBody>
      </p:sp>
      <p:sp>
        <p:nvSpPr>
          <p:cNvPr id="5" name="Rectangle 4"/>
          <p:cNvSpPr/>
          <p:nvPr/>
        </p:nvSpPr>
        <p:spPr>
          <a:xfrm>
            <a:off x="1925688" y="1030788"/>
            <a:ext cx="9339719" cy="5539978"/>
          </a:xfrm>
          <a:prstGeom prst="rect">
            <a:avLst/>
          </a:prstGeom>
        </p:spPr>
        <p:txBody>
          <a:bodyPr wrap="square">
            <a:spAutoFit/>
          </a:bodyPr>
          <a:lstStyle/>
          <a:p>
            <a:endParaRPr lang="en-GB" dirty="0"/>
          </a:p>
          <a:p>
            <a:r>
              <a:rPr lang="en-GB" sz="2400" dirty="0">
                <a:latin typeface="Arial" panose="020B0604020202020204" pitchFamily="34" charset="0"/>
                <a:cs typeface="Arial" panose="020B0604020202020204" pitchFamily="34" charset="0"/>
              </a:rPr>
              <a:t>Come gather 'round, people, wherever you roam</a:t>
            </a:r>
          </a:p>
          <a:p>
            <a:r>
              <a:rPr lang="en-GB" sz="2400" dirty="0">
                <a:latin typeface="Arial" panose="020B0604020202020204" pitchFamily="34" charset="0"/>
                <a:cs typeface="Arial" panose="020B0604020202020204" pitchFamily="34" charset="0"/>
              </a:rPr>
              <a:t>And admit that the waters around you have grown</a:t>
            </a:r>
          </a:p>
          <a:p>
            <a:r>
              <a:rPr lang="en-GB" sz="2400" dirty="0">
                <a:latin typeface="Arial" panose="020B0604020202020204" pitchFamily="34" charset="0"/>
                <a:cs typeface="Arial" panose="020B0604020202020204" pitchFamily="34" charset="0"/>
              </a:rPr>
              <a:t>And accept it that soon you'll be drenched to the bone</a:t>
            </a:r>
          </a:p>
          <a:p>
            <a:r>
              <a:rPr lang="en-GB" sz="2400" dirty="0">
                <a:latin typeface="Arial" panose="020B0604020202020204" pitchFamily="34" charset="0"/>
                <a:cs typeface="Arial" panose="020B0604020202020204" pitchFamily="34" charset="0"/>
              </a:rPr>
              <a:t>If your time to you is worth saving</a:t>
            </a:r>
          </a:p>
          <a:p>
            <a:r>
              <a:rPr lang="en-GB" sz="2400" dirty="0">
                <a:latin typeface="Arial" panose="020B0604020202020204" pitchFamily="34" charset="0"/>
                <a:cs typeface="Arial" panose="020B0604020202020204" pitchFamily="34" charset="0"/>
              </a:rPr>
              <a:t>And you better start swimmin' or you'll sink like a stone</a:t>
            </a:r>
          </a:p>
          <a:p>
            <a:r>
              <a:rPr lang="en-GB" sz="2400" dirty="0">
                <a:latin typeface="Arial" panose="020B0604020202020204" pitchFamily="34" charset="0"/>
                <a:cs typeface="Arial" panose="020B0604020202020204" pitchFamily="34" charset="0"/>
              </a:rPr>
              <a:t>For the times, they are a-changin'</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[Verse 2]</a:t>
            </a:r>
          </a:p>
          <a:p>
            <a:r>
              <a:rPr lang="en-GB" sz="2400" dirty="0">
                <a:latin typeface="Arial" panose="020B0604020202020204" pitchFamily="34" charset="0"/>
                <a:cs typeface="Arial" panose="020B0604020202020204" pitchFamily="34" charset="0"/>
              </a:rPr>
              <a:t>Come writers and critics who prophesize with your pen</a:t>
            </a:r>
          </a:p>
          <a:p>
            <a:r>
              <a:rPr lang="en-GB" sz="2400" dirty="0">
                <a:latin typeface="Arial" panose="020B0604020202020204" pitchFamily="34" charset="0"/>
                <a:cs typeface="Arial" panose="020B0604020202020204" pitchFamily="34" charset="0"/>
              </a:rPr>
              <a:t>And keep your eyes wide, the chance won't come again</a:t>
            </a:r>
          </a:p>
          <a:p>
            <a:r>
              <a:rPr lang="en-GB" sz="2400" dirty="0">
                <a:latin typeface="Arial" panose="020B0604020202020204" pitchFamily="34" charset="0"/>
                <a:cs typeface="Arial" panose="020B0604020202020204" pitchFamily="34" charset="0"/>
              </a:rPr>
              <a:t>And don't speak too soon, for the wheel's still in spin</a:t>
            </a:r>
          </a:p>
          <a:p>
            <a:r>
              <a:rPr lang="en-GB" sz="2400" dirty="0">
                <a:latin typeface="Arial" panose="020B0604020202020204" pitchFamily="34" charset="0"/>
                <a:cs typeface="Arial" panose="020B0604020202020204" pitchFamily="34" charset="0"/>
              </a:rPr>
              <a:t>And there's no tellin' who that it's namin'</a:t>
            </a:r>
          </a:p>
          <a:p>
            <a:r>
              <a:rPr lang="en-GB" sz="2400" dirty="0">
                <a:latin typeface="Arial" panose="020B0604020202020204" pitchFamily="34" charset="0"/>
                <a:cs typeface="Arial" panose="020B0604020202020204" pitchFamily="34" charset="0"/>
              </a:rPr>
              <a:t>For the loser now will be later to win</a:t>
            </a:r>
          </a:p>
          <a:p>
            <a:r>
              <a:rPr lang="en-GB" sz="2400" dirty="0">
                <a:latin typeface="Arial" panose="020B0604020202020204" pitchFamily="34" charset="0"/>
                <a:cs typeface="Arial" panose="020B0604020202020204" pitchFamily="34" charset="0"/>
              </a:rPr>
              <a:t>For the times, they are a-changin'</a:t>
            </a:r>
          </a:p>
        </p:txBody>
      </p:sp>
    </p:spTree>
    <p:extLst>
      <p:ext uri="{BB962C8B-B14F-4D97-AF65-F5344CB8AC3E}">
        <p14:creationId xmlns:p14="http://schemas.microsoft.com/office/powerpoint/2010/main" val="32993692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68491" y="641259"/>
            <a:ext cx="11133221" cy="6093976"/>
          </a:xfrm>
          <a:prstGeom prst="rect">
            <a:avLst/>
          </a:prstGeom>
        </p:spPr>
        <p:txBody>
          <a:bodyPr wrap="square">
            <a:spAutoFit/>
          </a:bodyPr>
          <a:lstStyle/>
          <a:p>
            <a:endParaRPr lang="en-GB" dirty="0"/>
          </a:p>
          <a:p>
            <a:r>
              <a:rPr lang="en-GB" dirty="0"/>
              <a:t>[Verse 3]</a:t>
            </a:r>
          </a:p>
          <a:p>
            <a:r>
              <a:rPr lang="en-GB" sz="2400" dirty="0">
                <a:latin typeface="Arial" panose="020B0604020202020204" pitchFamily="34" charset="0"/>
                <a:cs typeface="Arial" panose="020B0604020202020204" pitchFamily="34" charset="0"/>
              </a:rPr>
              <a:t>Come senators, congressmen, please heed the call</a:t>
            </a:r>
          </a:p>
          <a:p>
            <a:r>
              <a:rPr lang="en-GB" sz="2400" dirty="0">
                <a:latin typeface="Arial" panose="020B0604020202020204" pitchFamily="34" charset="0"/>
                <a:cs typeface="Arial" panose="020B0604020202020204" pitchFamily="34" charset="0"/>
              </a:rPr>
              <a:t>Don't stand in the doorway, don't block up the hall</a:t>
            </a:r>
          </a:p>
          <a:p>
            <a:r>
              <a:rPr lang="en-GB" sz="2400" dirty="0">
                <a:latin typeface="Arial" panose="020B0604020202020204" pitchFamily="34" charset="0"/>
                <a:cs typeface="Arial" panose="020B0604020202020204" pitchFamily="34" charset="0"/>
              </a:rPr>
              <a:t>For he that gets hurt will be he who has stalled</a:t>
            </a:r>
          </a:p>
          <a:p>
            <a:r>
              <a:rPr lang="en-GB" sz="2400" dirty="0">
                <a:latin typeface="Arial" panose="020B0604020202020204" pitchFamily="34" charset="0"/>
                <a:cs typeface="Arial" panose="020B0604020202020204" pitchFamily="34" charset="0"/>
              </a:rPr>
              <a:t>The battle outside ragin'</a:t>
            </a:r>
          </a:p>
          <a:p>
            <a:r>
              <a:rPr lang="en-GB" sz="2400" dirty="0">
                <a:latin typeface="Arial" panose="020B0604020202020204" pitchFamily="34" charset="0"/>
                <a:cs typeface="Arial" panose="020B0604020202020204" pitchFamily="34" charset="0"/>
              </a:rPr>
              <a:t>Will soon shake your windows and rattle your walls</a:t>
            </a:r>
          </a:p>
          <a:p>
            <a:r>
              <a:rPr lang="en-GB" sz="2400" dirty="0">
                <a:latin typeface="Arial" panose="020B0604020202020204" pitchFamily="34" charset="0"/>
                <a:cs typeface="Arial" panose="020B0604020202020204" pitchFamily="34" charset="0"/>
              </a:rPr>
              <a:t>For the times, they are a-changin'</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[Verse 4]</a:t>
            </a:r>
          </a:p>
          <a:p>
            <a:r>
              <a:rPr lang="en-GB" sz="2400" dirty="0">
                <a:latin typeface="Arial" panose="020B0604020202020204" pitchFamily="34" charset="0"/>
                <a:cs typeface="Arial" panose="020B0604020202020204" pitchFamily="34" charset="0"/>
              </a:rPr>
              <a:t>Come mothers and fathers throughout the land</a:t>
            </a:r>
          </a:p>
          <a:p>
            <a:r>
              <a:rPr lang="en-GB" sz="2400" dirty="0">
                <a:latin typeface="Arial" panose="020B0604020202020204" pitchFamily="34" charset="0"/>
                <a:cs typeface="Arial" panose="020B0604020202020204" pitchFamily="34" charset="0"/>
              </a:rPr>
              <a:t>And don't criticize what you can't understand</a:t>
            </a:r>
          </a:p>
          <a:p>
            <a:r>
              <a:rPr lang="en-GB" sz="2400" dirty="0">
                <a:latin typeface="Arial" panose="020B0604020202020204" pitchFamily="34" charset="0"/>
                <a:cs typeface="Arial" panose="020B0604020202020204" pitchFamily="34" charset="0"/>
              </a:rPr>
              <a:t>Your sons and your daughters are beyond your command</a:t>
            </a:r>
          </a:p>
          <a:p>
            <a:r>
              <a:rPr lang="en-GB" sz="2400" dirty="0">
                <a:latin typeface="Arial" panose="020B0604020202020204" pitchFamily="34" charset="0"/>
                <a:cs typeface="Arial" panose="020B0604020202020204" pitchFamily="34" charset="0"/>
              </a:rPr>
              <a:t>Your old road is rapidly agin'</a:t>
            </a:r>
          </a:p>
          <a:p>
            <a:r>
              <a:rPr lang="en-GB" sz="2400" dirty="0">
                <a:latin typeface="Arial" panose="020B0604020202020204" pitchFamily="34" charset="0"/>
                <a:cs typeface="Arial" panose="020B0604020202020204" pitchFamily="34" charset="0"/>
              </a:rPr>
              <a:t>Please get out of the new one if you can't lend your hand</a:t>
            </a:r>
          </a:p>
          <a:p>
            <a:r>
              <a:rPr lang="en-GB" sz="2400" dirty="0">
                <a:latin typeface="Arial" panose="020B0604020202020204" pitchFamily="34" charset="0"/>
                <a:cs typeface="Arial" panose="020B0604020202020204" pitchFamily="34" charset="0"/>
              </a:rPr>
              <a:t>For the times, they are a-changin'</a:t>
            </a:r>
          </a:p>
          <a:p>
            <a:endParaRPr lang="en-GB" dirty="0"/>
          </a:p>
        </p:txBody>
      </p:sp>
    </p:spTree>
    <p:extLst>
      <p:ext uri="{BB962C8B-B14F-4D97-AF65-F5344CB8AC3E}">
        <p14:creationId xmlns:p14="http://schemas.microsoft.com/office/powerpoint/2010/main" val="35788747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4487" y="149351"/>
            <a:ext cx="10374944" cy="1280890"/>
          </a:xfrm>
        </p:spPr>
        <p:txBody>
          <a:bodyPr/>
          <a:lstStyle/>
          <a:p>
            <a:r>
              <a:rPr lang="en-GB" dirty="0" smtClean="0"/>
              <a:t>Rock and rollers 1856-1960</a:t>
            </a:r>
            <a:endParaRPr lang="en-GB" dirty="0"/>
          </a:p>
        </p:txBody>
      </p:sp>
      <p:sp>
        <p:nvSpPr>
          <p:cNvPr id="4" name="TextBox 3"/>
          <p:cNvSpPr txBox="1"/>
          <p:nvPr/>
        </p:nvSpPr>
        <p:spPr>
          <a:xfrm>
            <a:off x="986705" y="981502"/>
            <a:ext cx="2719014" cy="461665"/>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Elvis Presley 1960</a:t>
            </a:r>
            <a:endParaRPr lang="en-GB" sz="2400" dirty="0">
              <a:latin typeface="Arial" panose="020B0604020202020204" pitchFamily="34" charset="0"/>
              <a:cs typeface="Arial" panose="020B0604020202020204" pitchFamily="34" charset="0"/>
            </a:endParaRPr>
          </a:p>
        </p:txBody>
      </p:sp>
      <p:sp>
        <p:nvSpPr>
          <p:cNvPr id="3" name="TextBox 2"/>
          <p:cNvSpPr txBox="1"/>
          <p:nvPr/>
        </p:nvSpPr>
        <p:spPr>
          <a:xfrm>
            <a:off x="7883947" y="69446"/>
            <a:ext cx="4209536" cy="3416320"/>
          </a:xfrm>
          <a:prstGeom prst="rect">
            <a:avLst/>
          </a:prstGeom>
          <a:noFill/>
        </p:spPr>
        <p:txBody>
          <a:bodyPr wrap="square" rtlCol="0">
            <a:spAutoFit/>
          </a:bodyPr>
          <a:lstStyle/>
          <a:p>
            <a:pPr algn="ctr"/>
            <a:r>
              <a:rPr lang="en-GB" sz="2400" dirty="0" smtClean="0">
                <a:latin typeface="Arial" panose="020B0604020202020204" pitchFamily="34" charset="0"/>
                <a:cs typeface="Arial" panose="020B0604020202020204" pitchFamily="34" charset="0"/>
              </a:rPr>
              <a:t>1950’s</a:t>
            </a:r>
          </a:p>
          <a:p>
            <a:r>
              <a:rPr lang="en-GB" sz="2400" dirty="0" smtClean="0">
                <a:latin typeface="Arial" panose="020B0604020202020204" pitchFamily="34" charset="0"/>
                <a:cs typeface="Arial" panose="020B0604020202020204" pitchFamily="34" charset="0"/>
              </a:rPr>
              <a:t>Enter Rock and Roll </a:t>
            </a:r>
          </a:p>
          <a:p>
            <a:r>
              <a:rPr lang="en-GB" sz="2400" dirty="0" smtClean="0">
                <a:latin typeface="Arial" panose="020B0604020202020204" pitchFamily="34" charset="0"/>
                <a:cs typeface="Arial" panose="020B0604020202020204" pitchFamily="34" charset="0"/>
              </a:rPr>
              <a:t>Buddy Holly,…falsetto</a:t>
            </a:r>
          </a:p>
          <a:p>
            <a:r>
              <a:rPr lang="en-GB" sz="2400" dirty="0" smtClean="0">
                <a:latin typeface="Arial" panose="020B0604020202020204" pitchFamily="34" charset="0"/>
                <a:cs typeface="Arial" panose="020B0604020202020204" pitchFamily="34" charset="0"/>
              </a:rPr>
              <a:t>…happy youthful love </a:t>
            </a:r>
          </a:p>
          <a:p>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Elvis Presley….greased hair</a:t>
            </a:r>
          </a:p>
          <a:p>
            <a:r>
              <a:rPr lang="en-GB" sz="2400" dirty="0" smtClean="0">
                <a:latin typeface="Arial" panose="020B0604020202020204" pitchFamily="34" charset="0"/>
                <a:cs typeface="Arial" panose="020B0604020202020204" pitchFamily="34" charset="0"/>
              </a:rPr>
              <a:t>…southern charm</a:t>
            </a:r>
          </a:p>
          <a:p>
            <a:r>
              <a:rPr lang="en-GB" sz="2400" dirty="0" smtClean="0">
                <a:latin typeface="Arial" panose="020B0604020202020204" pitchFamily="34" charset="0"/>
                <a:cs typeface="Arial" panose="020B0604020202020204" pitchFamily="34" charset="0"/>
              </a:rPr>
              <a:t>…short sleeved shirts</a:t>
            </a:r>
          </a:p>
          <a:p>
            <a:r>
              <a:rPr lang="en-GB" sz="2400" dirty="0" smtClean="0">
                <a:latin typeface="Arial" panose="020B0604020202020204" pitchFamily="34" charset="0"/>
                <a:cs typeface="Arial" panose="020B0604020202020204" pitchFamily="34" charset="0"/>
              </a:rPr>
              <a:t>….use of black gospel</a:t>
            </a:r>
            <a:endParaRPr lang="en-GB" dirty="0"/>
          </a:p>
        </p:txBody>
      </p:sp>
      <p:sp>
        <p:nvSpPr>
          <p:cNvPr id="5" name="TextBox 4"/>
          <p:cNvSpPr txBox="1"/>
          <p:nvPr/>
        </p:nvSpPr>
        <p:spPr>
          <a:xfrm>
            <a:off x="7817460" y="3732879"/>
            <a:ext cx="4489950" cy="1200329"/>
          </a:xfrm>
          <a:prstGeom prst="rect">
            <a:avLst/>
          </a:prstGeom>
          <a:noFill/>
        </p:spPr>
        <p:txBody>
          <a:bodyPr wrap="square" rtlCol="0">
            <a:spAutoFit/>
          </a:bodyPr>
          <a:lstStyle/>
          <a:p>
            <a:r>
              <a:rPr lang="en-GB" sz="2400" dirty="0" smtClean="0">
                <a:latin typeface="Arial" panose="020B0604020202020204" pitchFamily="34" charset="0"/>
                <a:cs typeface="Arial" panose="020B0604020202020204" pitchFamily="34" charset="0"/>
              </a:rPr>
              <a:t>Changes 1959</a:t>
            </a:r>
          </a:p>
          <a:p>
            <a:r>
              <a:rPr lang="en-GB" sz="2400" dirty="0" smtClean="0">
                <a:latin typeface="Arial" panose="020B0604020202020204" pitchFamily="34" charset="0"/>
                <a:cs typeface="Arial" panose="020B0604020202020204" pitchFamily="34" charset="0"/>
              </a:rPr>
              <a:t>“Day music died”: </a:t>
            </a:r>
            <a:endParaRPr lang="en-GB" sz="2400" dirty="0" smtClean="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Buddy </a:t>
            </a:r>
            <a:r>
              <a:rPr lang="en-GB" sz="2400" dirty="0" smtClean="0">
                <a:latin typeface="Arial" panose="020B0604020202020204" pitchFamily="34" charset="0"/>
                <a:cs typeface="Arial" panose="020B0604020202020204" pitchFamily="34" charset="0"/>
              </a:rPr>
              <a:t>plane </a:t>
            </a:r>
            <a:r>
              <a:rPr lang="en-GB" sz="2400" dirty="0" err="1" smtClean="0">
                <a:latin typeface="Arial" panose="020B0604020202020204" pitchFamily="34" charset="0"/>
                <a:cs typeface="Arial" panose="020B0604020202020204" pitchFamily="34" charset="0"/>
              </a:rPr>
              <a:t>crash..Elvis</a:t>
            </a:r>
            <a:r>
              <a:rPr lang="en-GB" sz="2400" dirty="0" smtClean="0">
                <a:latin typeface="Arial" panose="020B0604020202020204" pitchFamily="34" charset="0"/>
                <a:cs typeface="Arial" panose="020B0604020202020204" pitchFamily="34" charset="0"/>
              </a:rPr>
              <a:t> army</a:t>
            </a:r>
            <a:endParaRPr lang="en-GB" sz="2400" dirty="0" smtClean="0">
              <a:latin typeface="Arial" panose="020B0604020202020204" pitchFamily="34" charset="0"/>
              <a:cs typeface="Arial" panose="020B0604020202020204" pitchFamily="34" charset="0"/>
            </a:endParaRPr>
          </a:p>
        </p:txBody>
      </p:sp>
      <p:sp>
        <p:nvSpPr>
          <p:cNvPr id="6" name="TextBox 5"/>
          <p:cNvSpPr txBox="1"/>
          <p:nvPr/>
        </p:nvSpPr>
        <p:spPr>
          <a:xfrm>
            <a:off x="8262551" y="1416907"/>
            <a:ext cx="184731" cy="369332"/>
          </a:xfrm>
          <a:prstGeom prst="rect">
            <a:avLst/>
          </a:prstGeom>
          <a:noFill/>
        </p:spPr>
        <p:txBody>
          <a:bodyPr wrap="none" rtlCol="0">
            <a:spAutoFit/>
          </a:bodyPr>
          <a:lstStyle/>
          <a:p>
            <a:endParaRPr lang="en-GB" dirty="0"/>
          </a:p>
        </p:txBody>
      </p:sp>
      <p:pic>
        <p:nvPicPr>
          <p:cNvPr id="8" name="Picture 7"/>
          <p:cNvPicPr>
            <a:picLocks noChangeAspect="1"/>
          </p:cNvPicPr>
          <p:nvPr/>
        </p:nvPicPr>
        <p:blipFill>
          <a:blip r:embed="rId2"/>
          <a:stretch>
            <a:fillRect/>
          </a:stretch>
        </p:blipFill>
        <p:spPr>
          <a:xfrm>
            <a:off x="0" y="1373000"/>
            <a:ext cx="4003883" cy="5387546"/>
          </a:xfrm>
          <a:prstGeom prst="rect">
            <a:avLst/>
          </a:prstGeom>
        </p:spPr>
      </p:pic>
      <p:pic>
        <p:nvPicPr>
          <p:cNvPr id="9" name="Picture 8"/>
          <p:cNvPicPr>
            <a:picLocks noChangeAspect="1"/>
          </p:cNvPicPr>
          <p:nvPr/>
        </p:nvPicPr>
        <p:blipFill>
          <a:blip r:embed="rId3"/>
          <a:stretch>
            <a:fillRect/>
          </a:stretch>
        </p:blipFill>
        <p:spPr>
          <a:xfrm>
            <a:off x="4069080" y="1393101"/>
            <a:ext cx="3624978" cy="5111577"/>
          </a:xfrm>
          <a:prstGeom prst="rect">
            <a:avLst/>
          </a:prstGeom>
        </p:spPr>
      </p:pic>
      <p:sp>
        <p:nvSpPr>
          <p:cNvPr id="10" name="TextBox 9"/>
          <p:cNvSpPr txBox="1"/>
          <p:nvPr/>
        </p:nvSpPr>
        <p:spPr>
          <a:xfrm>
            <a:off x="7810110" y="5221351"/>
            <a:ext cx="4172937" cy="1200329"/>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Shift to polished….”crooners”</a:t>
            </a:r>
          </a:p>
          <a:p>
            <a:r>
              <a:rPr lang="en-GB" sz="2400" dirty="0" smtClean="0">
                <a:latin typeface="Arial" panose="020B0604020202020204" pitchFamily="34" charset="0"/>
                <a:cs typeface="Arial" panose="020B0604020202020204" pitchFamily="34" charset="0"/>
              </a:rPr>
              <a:t>….introduction of “Twist”</a:t>
            </a:r>
          </a:p>
          <a:p>
            <a:r>
              <a:rPr lang="en-GB" sz="2400" dirty="0" smtClean="0">
                <a:latin typeface="Arial" panose="020B0604020202020204" pitchFamily="34" charset="0"/>
                <a:cs typeface="Arial" panose="020B0604020202020204" pitchFamily="34" charset="0"/>
              </a:rPr>
              <a:t>…processed….formulaic</a:t>
            </a:r>
            <a:endParaRPr lang="en-GB" sz="2400" dirty="0">
              <a:latin typeface="Arial" panose="020B0604020202020204" pitchFamily="34" charset="0"/>
              <a:cs typeface="Arial" panose="020B0604020202020204" pitchFamily="34" charset="0"/>
            </a:endParaRPr>
          </a:p>
        </p:txBody>
      </p:sp>
      <p:sp>
        <p:nvSpPr>
          <p:cNvPr id="7" name="TextBox 6"/>
          <p:cNvSpPr txBox="1"/>
          <p:nvPr/>
        </p:nvSpPr>
        <p:spPr>
          <a:xfrm>
            <a:off x="5010912" y="841248"/>
            <a:ext cx="1829347" cy="461665"/>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Buddy Holly</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1045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0"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9704" y="86049"/>
            <a:ext cx="8911687" cy="1280890"/>
          </a:xfrm>
        </p:spPr>
        <p:txBody>
          <a:bodyPr/>
          <a:lstStyle/>
          <a:p>
            <a:r>
              <a:rPr lang="en-GB" dirty="0" smtClean="0"/>
              <a:t>Crooners and Twisters 1960-1963</a:t>
            </a:r>
            <a:endParaRPr lang="en-GB" dirty="0"/>
          </a:p>
        </p:txBody>
      </p:sp>
      <p:pic>
        <p:nvPicPr>
          <p:cNvPr id="3074"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855" y="1425145"/>
            <a:ext cx="4341339" cy="534223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4548546" y="1408670"/>
            <a:ext cx="4356557" cy="5449330"/>
          </a:xfrm>
          <a:prstGeom prst="rect">
            <a:avLst/>
          </a:prstGeom>
        </p:spPr>
      </p:pic>
      <p:sp>
        <p:nvSpPr>
          <p:cNvPr id="4" name="TextBox 3"/>
          <p:cNvSpPr txBox="1"/>
          <p:nvPr/>
        </p:nvSpPr>
        <p:spPr>
          <a:xfrm>
            <a:off x="1466335" y="947352"/>
            <a:ext cx="2217145" cy="461665"/>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Frankie Avalon</a:t>
            </a:r>
            <a:endParaRPr lang="en-GB" sz="2400" dirty="0">
              <a:latin typeface="Arial" panose="020B0604020202020204" pitchFamily="34" charset="0"/>
              <a:cs typeface="Arial" panose="020B0604020202020204" pitchFamily="34" charset="0"/>
            </a:endParaRPr>
          </a:p>
        </p:txBody>
      </p:sp>
      <p:sp>
        <p:nvSpPr>
          <p:cNvPr id="5" name="TextBox 4"/>
          <p:cNvSpPr txBox="1"/>
          <p:nvPr/>
        </p:nvSpPr>
        <p:spPr>
          <a:xfrm>
            <a:off x="5362832" y="889686"/>
            <a:ext cx="2480166" cy="461665"/>
          </a:xfrm>
          <a:prstGeom prst="rect">
            <a:avLst/>
          </a:prstGeom>
          <a:noFill/>
        </p:spPr>
        <p:txBody>
          <a:bodyPr wrap="none" rtlCol="0">
            <a:spAutoFit/>
          </a:bodyPr>
          <a:lstStyle>
            <a:defPPr>
              <a:defRPr lang="en-US"/>
            </a:defPPr>
            <a:lvl1pPr>
              <a:defRPr sz="2400">
                <a:latin typeface="Arial" panose="020B0604020202020204" pitchFamily="34" charset="0"/>
                <a:cs typeface="Arial" panose="020B0604020202020204" pitchFamily="34" charset="0"/>
              </a:defRPr>
            </a:lvl1pPr>
          </a:lstStyle>
          <a:p>
            <a:r>
              <a:rPr lang="en-GB" dirty="0"/>
              <a:t>Chubby Checker</a:t>
            </a:r>
          </a:p>
        </p:txBody>
      </p:sp>
      <p:sp>
        <p:nvSpPr>
          <p:cNvPr id="7" name="TextBox 6"/>
          <p:cNvSpPr txBox="1"/>
          <p:nvPr/>
        </p:nvSpPr>
        <p:spPr>
          <a:xfrm>
            <a:off x="9063352" y="761012"/>
            <a:ext cx="3774303" cy="1846659"/>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Teen idols: Pat Boone</a:t>
            </a:r>
          </a:p>
          <a:p>
            <a:r>
              <a:rPr lang="en-GB" sz="2400" dirty="0" smtClean="0">
                <a:latin typeface="Arial" panose="020B0604020202020204" pitchFamily="34" charset="0"/>
                <a:cs typeface="Arial" panose="020B0604020202020204" pitchFamily="34" charset="0"/>
              </a:rPr>
              <a:t>Paul Anka, Frankie Avalon</a:t>
            </a:r>
          </a:p>
          <a:p>
            <a:r>
              <a:rPr lang="en-GB" sz="2400" dirty="0" smtClean="0">
                <a:latin typeface="Arial" panose="020B0604020202020204" pitchFamily="34" charset="0"/>
                <a:cs typeface="Arial" panose="020B0604020202020204" pitchFamily="34" charset="0"/>
              </a:rPr>
              <a:t>…romantic</a:t>
            </a:r>
          </a:p>
          <a:p>
            <a:r>
              <a:rPr lang="en-GB" sz="2400" dirty="0" smtClean="0">
                <a:latin typeface="Arial" panose="020B0604020202020204" pitchFamily="34" charset="0"/>
                <a:cs typeface="Arial" panose="020B0604020202020204" pitchFamily="34" charset="0"/>
              </a:rPr>
              <a:t>…teen love songs</a:t>
            </a:r>
          </a:p>
          <a:p>
            <a:endParaRPr lang="en-GB" dirty="0"/>
          </a:p>
        </p:txBody>
      </p:sp>
      <p:sp>
        <p:nvSpPr>
          <p:cNvPr id="8" name="TextBox 7"/>
          <p:cNvSpPr txBox="1"/>
          <p:nvPr/>
        </p:nvSpPr>
        <p:spPr>
          <a:xfrm>
            <a:off x="8921579" y="2693772"/>
            <a:ext cx="4514377" cy="1200329"/>
          </a:xfrm>
          <a:prstGeom prst="rect">
            <a:avLst/>
          </a:prstGeom>
          <a:noFill/>
        </p:spPr>
        <p:txBody>
          <a:bodyPr wrap="none" rtlCol="0">
            <a:spAutoFit/>
          </a:bodyPr>
          <a:lstStyle>
            <a:defPPr>
              <a:defRPr lang="en-US"/>
            </a:defPPr>
            <a:lvl1pPr>
              <a:defRPr sz="2400">
                <a:latin typeface="Arial" panose="020B0604020202020204" pitchFamily="34" charset="0"/>
                <a:cs typeface="Arial" panose="020B0604020202020204" pitchFamily="34" charset="0"/>
              </a:defRPr>
            </a:lvl1pPr>
          </a:lstStyle>
          <a:p>
            <a:r>
              <a:rPr lang="en-GB" dirty="0"/>
              <a:t>Fast dance music</a:t>
            </a:r>
          </a:p>
          <a:p>
            <a:r>
              <a:rPr lang="en-GB" dirty="0"/>
              <a:t>..Chubby Checker</a:t>
            </a:r>
          </a:p>
          <a:p>
            <a:r>
              <a:rPr lang="en-GB" dirty="0"/>
              <a:t>…Jerry Lee Lewis, Chuck Berry</a:t>
            </a:r>
          </a:p>
        </p:txBody>
      </p:sp>
      <p:sp>
        <p:nvSpPr>
          <p:cNvPr id="9" name="TextBox 8"/>
          <p:cNvSpPr txBox="1"/>
          <p:nvPr/>
        </p:nvSpPr>
        <p:spPr>
          <a:xfrm>
            <a:off x="8971006" y="4193060"/>
            <a:ext cx="3365024" cy="1200329"/>
          </a:xfrm>
          <a:prstGeom prst="rect">
            <a:avLst/>
          </a:prstGeom>
          <a:noFill/>
        </p:spPr>
        <p:txBody>
          <a:bodyPr wrap="none" rtlCol="0">
            <a:spAutoFit/>
          </a:bodyPr>
          <a:lstStyle>
            <a:defPPr>
              <a:defRPr lang="en-US"/>
            </a:defPPr>
            <a:lvl1pPr>
              <a:defRPr sz="2400">
                <a:latin typeface="Arial" panose="020B0604020202020204" pitchFamily="34" charset="0"/>
                <a:cs typeface="Arial" panose="020B0604020202020204" pitchFamily="34" charset="0"/>
              </a:defRPr>
            </a:lvl1pPr>
          </a:lstStyle>
          <a:p>
            <a:r>
              <a:rPr lang="en-GB" dirty="0"/>
              <a:t>Mass audience, radio</a:t>
            </a:r>
          </a:p>
          <a:p>
            <a:r>
              <a:rPr lang="en-GB" dirty="0"/>
              <a:t>And tv…..safe, neat, all</a:t>
            </a:r>
          </a:p>
          <a:p>
            <a:r>
              <a:rPr lang="en-GB" dirty="0"/>
              <a:t>American</a:t>
            </a:r>
          </a:p>
        </p:txBody>
      </p:sp>
      <p:sp>
        <p:nvSpPr>
          <p:cNvPr id="10" name="TextBox 9"/>
          <p:cNvSpPr txBox="1"/>
          <p:nvPr/>
        </p:nvSpPr>
        <p:spPr>
          <a:xfrm>
            <a:off x="8979244" y="5511114"/>
            <a:ext cx="3300904" cy="1200329"/>
          </a:xfrm>
          <a:prstGeom prst="rect">
            <a:avLst/>
          </a:prstGeom>
          <a:noFill/>
        </p:spPr>
        <p:txBody>
          <a:bodyPr wrap="none" rtlCol="0">
            <a:spAutoFit/>
          </a:bodyPr>
          <a:lstStyle>
            <a:defPPr>
              <a:defRPr lang="en-US"/>
            </a:defPPr>
            <a:lvl1pPr>
              <a:defRPr sz="2400">
                <a:latin typeface="Arial" panose="020B0604020202020204" pitchFamily="34" charset="0"/>
                <a:cs typeface="Arial" panose="020B0604020202020204" pitchFamily="34" charset="0"/>
              </a:defRPr>
            </a:lvl1pPr>
          </a:lstStyle>
          <a:p>
            <a:r>
              <a:rPr lang="en-GB" dirty="0"/>
              <a:t>Little innovation..</a:t>
            </a:r>
          </a:p>
          <a:p>
            <a:r>
              <a:rPr lang="en-GB" dirty="0"/>
              <a:t>Singers replaceable</a:t>
            </a:r>
          </a:p>
          <a:p>
            <a:r>
              <a:rPr lang="en-GB" dirty="0"/>
              <a:t>Big networks dominate</a:t>
            </a:r>
          </a:p>
        </p:txBody>
      </p:sp>
    </p:spTree>
    <p:extLst>
      <p:ext uri="{BB962C8B-B14F-4D97-AF65-F5344CB8AC3E}">
        <p14:creationId xmlns:p14="http://schemas.microsoft.com/office/powerpoint/2010/main" val="1884526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3899" y="0"/>
            <a:ext cx="8911687" cy="1280890"/>
          </a:xfrm>
        </p:spPr>
        <p:txBody>
          <a:bodyPr/>
          <a:lstStyle/>
          <a:p>
            <a:pPr algn="ctr"/>
            <a:r>
              <a:rPr lang="en-GB" dirty="0" smtClean="0"/>
              <a:t>Mini Skirts and Elvis 1965</a:t>
            </a:r>
            <a:br>
              <a:rPr lang="en-GB" dirty="0" smtClean="0"/>
            </a:br>
            <a:r>
              <a:rPr lang="en-GB" dirty="0" smtClean="0"/>
              <a:t>…neat, bland, innocent, predictable</a:t>
            </a:r>
            <a:endParaRPr lang="en-GB" dirty="0"/>
          </a:p>
        </p:txBody>
      </p:sp>
      <p:pic>
        <p:nvPicPr>
          <p:cNvPr id="1026" name="Picture 2" descr="Speedw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849" y="1095632"/>
            <a:ext cx="12257902" cy="5897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67693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5221" y="221774"/>
            <a:ext cx="8911687" cy="1280890"/>
          </a:xfrm>
        </p:spPr>
        <p:txBody>
          <a:bodyPr/>
          <a:lstStyle/>
          <a:p>
            <a:pPr algn="ctr"/>
            <a:r>
              <a:rPr lang="en-GB" dirty="0" smtClean="0"/>
              <a:t>Tamla Records (Motown)</a:t>
            </a:r>
            <a:endParaRPr lang="en-GB" dirty="0"/>
          </a:p>
        </p:txBody>
      </p:sp>
      <p:sp>
        <p:nvSpPr>
          <p:cNvPr id="3" name="Content Placeholder 2"/>
          <p:cNvSpPr>
            <a:spLocks noGrp="1"/>
          </p:cNvSpPr>
          <p:nvPr>
            <p:ph idx="1"/>
          </p:nvPr>
        </p:nvSpPr>
        <p:spPr>
          <a:xfrm>
            <a:off x="2043951" y="932688"/>
            <a:ext cx="9666847" cy="5925313"/>
          </a:xfrm>
        </p:spPr>
        <p:txBody>
          <a:bodyPr>
            <a:normAutofit fontScale="92500" lnSpcReduction="20000"/>
          </a:bodyPr>
          <a:lstStyle/>
          <a:p>
            <a:r>
              <a:rPr lang="en-GB" sz="2400" dirty="0" smtClean="0">
                <a:latin typeface="Arial" panose="020B0604020202020204" pitchFamily="34" charset="0"/>
                <a:cs typeface="Arial" panose="020B0604020202020204" pitchFamily="34" charset="0"/>
              </a:rPr>
              <a:t>Legacy of black owned labels</a:t>
            </a:r>
          </a:p>
          <a:p>
            <a:pPr lvl="1"/>
            <a:r>
              <a:rPr lang="en-GB" sz="2400" dirty="0" smtClean="0">
                <a:latin typeface="Arial" panose="020B0604020202020204" pitchFamily="34" charset="0"/>
                <a:cs typeface="Arial" panose="020B0604020202020204" pitchFamily="34" charset="0"/>
              </a:rPr>
              <a:t>Black Swan Records (1921)—classical and blues</a:t>
            </a:r>
          </a:p>
          <a:p>
            <a:pPr lvl="1"/>
            <a:r>
              <a:rPr lang="en-GB" sz="2400" dirty="0" smtClean="0">
                <a:latin typeface="Arial" panose="020B0604020202020204" pitchFamily="34" charset="0"/>
                <a:cs typeface="Arial" panose="020B0604020202020204" pitchFamily="34" charset="0"/>
              </a:rPr>
              <a:t>Peacock Record (1949) Gospel music</a:t>
            </a:r>
          </a:p>
          <a:p>
            <a:pPr lvl="1"/>
            <a:r>
              <a:rPr lang="en-GB" sz="2400" dirty="0" smtClean="0">
                <a:latin typeface="Arial" panose="020B0604020202020204" pitchFamily="34" charset="0"/>
                <a:cs typeface="Arial" panose="020B0604020202020204" pitchFamily="34" charset="0"/>
              </a:rPr>
              <a:t>Vee Jay Records (1953)Rhythm and Blues…released early Beatles to US</a:t>
            </a:r>
          </a:p>
          <a:p>
            <a:pPr lvl="1"/>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Tamla Records founded by Berry Gordy 1959 in Detroit</a:t>
            </a:r>
          </a:p>
          <a:p>
            <a:pPr lvl="1"/>
            <a:r>
              <a:rPr lang="en-GB" sz="2400" dirty="0" smtClean="0">
                <a:latin typeface="Arial" panose="020B0604020202020204" pitchFamily="34" charset="0"/>
                <a:cs typeface="Arial" panose="020B0604020202020204" pitchFamily="34" charset="0"/>
              </a:rPr>
              <a:t>City booming, 40% black, auto industry centre</a:t>
            </a:r>
          </a:p>
          <a:p>
            <a:pPr lvl="1"/>
            <a:r>
              <a:rPr lang="en-GB" sz="2400" dirty="0" smtClean="0">
                <a:latin typeface="Arial" panose="020B0604020202020204" pitchFamily="34" charset="0"/>
                <a:cs typeface="Arial" panose="020B0604020202020204" pitchFamily="34" charset="0"/>
              </a:rPr>
              <a:t>Liked name….(Tammy and Batchelor)…soft, catch name</a:t>
            </a:r>
          </a:p>
          <a:p>
            <a:pPr lvl="1"/>
            <a:r>
              <a:rPr lang="en-GB" sz="2400" dirty="0" smtClean="0">
                <a:latin typeface="Arial" panose="020B0604020202020204" pitchFamily="34" charset="0"/>
                <a:cs typeface="Arial" panose="020B0604020202020204" pitchFamily="34" charset="0"/>
              </a:rPr>
              <a:t>Professionalised acts…focus on cross over appeal</a:t>
            </a:r>
          </a:p>
          <a:p>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Hit with White audiences</a:t>
            </a:r>
          </a:p>
          <a:p>
            <a:pPr lvl="1"/>
            <a:r>
              <a:rPr lang="en-GB" sz="2400" dirty="0" smtClean="0">
                <a:latin typeface="Arial" panose="020B0604020202020204" pitchFamily="34" charset="0"/>
                <a:cs typeface="Arial" panose="020B0604020202020204" pitchFamily="34" charset="0"/>
              </a:rPr>
              <a:t>Shift from segregated to integrated audiences</a:t>
            </a:r>
          </a:p>
          <a:p>
            <a:pPr lvl="1"/>
            <a:r>
              <a:rPr lang="en-GB" sz="2400" dirty="0" smtClean="0">
                <a:latin typeface="Arial" panose="020B0604020202020204" pitchFamily="34" charset="0"/>
                <a:cs typeface="Arial" panose="020B0604020202020204" pitchFamily="34" charset="0"/>
              </a:rPr>
              <a:t>Black music popularised</a:t>
            </a:r>
          </a:p>
          <a:p>
            <a:pPr lvl="1"/>
            <a:r>
              <a:rPr lang="en-GB" sz="2400" dirty="0" smtClean="0">
                <a:latin typeface="Arial" panose="020B0604020202020204" pitchFamily="34" charset="0"/>
                <a:cs typeface="Arial" panose="020B0604020202020204" pitchFamily="34" charset="0"/>
              </a:rPr>
              <a:t>Crossed to UK..EMI license agreement ….</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8329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9506" y="0"/>
            <a:ext cx="10542494" cy="1280890"/>
          </a:xfrm>
        </p:spPr>
        <p:txBody>
          <a:bodyPr>
            <a:normAutofit fontScale="90000"/>
          </a:bodyPr>
          <a:lstStyle/>
          <a:p>
            <a:pPr algn="ctr"/>
            <a:r>
              <a:rPr lang="en-GB" dirty="0" smtClean="0"/>
              <a:t>The Supremes 1965 (in London)</a:t>
            </a:r>
            <a:br>
              <a:rPr lang="en-GB" dirty="0" smtClean="0"/>
            </a:br>
            <a:r>
              <a:rPr lang="en-GB" sz="2700" dirty="0" smtClean="0">
                <a:latin typeface="Arial" panose="020B0604020202020204" pitchFamily="34" charset="0"/>
                <a:cs typeface="Arial" panose="020B0604020202020204" pitchFamily="34" charset="0"/>
              </a:rPr>
              <a:t>..other hits Mary Wells (My guy)Four Tops ,Temptations, Marvin Gaye, etc</a:t>
            </a:r>
            <a:endParaRPr lang="en-GB" sz="2700" dirty="0">
              <a:latin typeface="Arial" panose="020B0604020202020204" pitchFamily="34" charset="0"/>
              <a:cs typeface="Arial" panose="020B0604020202020204" pitchFamily="34" charset="0"/>
            </a:endParaRPr>
          </a:p>
        </p:txBody>
      </p:sp>
      <p:pic>
        <p:nvPicPr>
          <p:cNvPr id="1026" name="Picture 2" descr="The Supremes In Lond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945" y="995082"/>
            <a:ext cx="11961480" cy="612289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02157" y="6488668"/>
            <a:ext cx="11617283" cy="461665"/>
          </a:xfrm>
          <a:prstGeom prst="rect">
            <a:avLst/>
          </a:prstGeom>
          <a:solidFill>
            <a:schemeClr val="bg1"/>
          </a:solidFill>
        </p:spPr>
        <p:txBody>
          <a:bodyPr wrap="none" rtlCol="0">
            <a:spAutoFit/>
          </a:bodyPr>
          <a:lstStyle/>
          <a:p>
            <a:r>
              <a:rPr lang="en-GB" sz="2400" dirty="0" smtClean="0">
                <a:latin typeface="Arial" panose="020B0604020202020204" pitchFamily="34" charset="0"/>
                <a:cs typeface="Arial" panose="020B0604020202020204" pitchFamily="34" charset="0"/>
              </a:rPr>
              <a:t>Door open to new sounds, looks….and that was to come from an unexpected place </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4010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0736" y="62636"/>
            <a:ext cx="8911687" cy="1280890"/>
          </a:xfrm>
        </p:spPr>
        <p:txBody>
          <a:bodyPr/>
          <a:lstStyle/>
          <a:p>
            <a:r>
              <a:rPr lang="en-GB" dirty="0" smtClean="0"/>
              <a:t>Arrival of the Beatles February 1964</a:t>
            </a:r>
            <a:endParaRPr lang="en-GB" dirty="0"/>
          </a:p>
        </p:txBody>
      </p:sp>
      <p:sp>
        <p:nvSpPr>
          <p:cNvPr id="3" name="Content Placeholder 2"/>
          <p:cNvSpPr>
            <a:spLocks noGrp="1"/>
          </p:cNvSpPr>
          <p:nvPr>
            <p:ph idx="1"/>
          </p:nvPr>
        </p:nvSpPr>
        <p:spPr>
          <a:xfrm>
            <a:off x="338329" y="932644"/>
            <a:ext cx="11403084" cy="5414890"/>
          </a:xfrm>
        </p:spPr>
        <p:txBody>
          <a:bodyPr>
            <a:normAutofit fontScale="85000" lnSpcReduction="20000"/>
          </a:bodyPr>
          <a:lstStyle/>
          <a:p>
            <a:r>
              <a:rPr lang="en-GB" sz="2400" dirty="0" smtClean="0">
                <a:latin typeface="Arial" panose="020B0604020202020204" pitchFamily="34" charset="0"/>
                <a:cs typeface="Arial" panose="020B0604020202020204" pitchFamily="34" charset="0"/>
              </a:rPr>
              <a:t>US in mourning JFK assassination November …in need of joy</a:t>
            </a:r>
          </a:p>
          <a:p>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US record/ music entirely American acts….British insignificant…Cliff Richard minor star</a:t>
            </a:r>
          </a:p>
          <a:p>
            <a:endParaRPr lang="en-GB" sz="2400" dirty="0" smtClean="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“Ed Sullivan Show”…biggest weekly entertainment show USA –21 million views</a:t>
            </a:r>
          </a:p>
          <a:p>
            <a:pPr lvl="1"/>
            <a:r>
              <a:rPr lang="en-GB" sz="2400" dirty="0" smtClean="0">
                <a:latin typeface="Arial" panose="020B0604020202020204" pitchFamily="34" charset="0"/>
                <a:cs typeface="Arial" panose="020B0604020202020204" pitchFamily="34" charset="0"/>
              </a:rPr>
              <a:t>US talent spotter visits UK…reports to Ed Sullivan</a:t>
            </a:r>
          </a:p>
          <a:p>
            <a:pPr lvl="1"/>
            <a:r>
              <a:rPr lang="en-GB" sz="2400" dirty="0" smtClean="0">
                <a:latin typeface="Arial" panose="020B0604020202020204" pitchFamily="34" charset="0"/>
                <a:cs typeface="Arial" panose="020B0604020202020204" pitchFamily="34" charset="0"/>
              </a:rPr>
              <a:t>Ed Sullivan visits to observer Beatles…unimpressed 1,500 fans at airport greeting Beatles </a:t>
            </a:r>
          </a:p>
          <a:p>
            <a:pPr lvl="1"/>
            <a:r>
              <a:rPr lang="en-GB" sz="2400" dirty="0">
                <a:latin typeface="Arial" panose="020B0604020202020204" pitchFamily="34" charset="0"/>
                <a:cs typeface="Arial" panose="020B0604020202020204" pitchFamily="34" charset="0"/>
              </a:rPr>
              <a:t>N</a:t>
            </a:r>
            <a:r>
              <a:rPr lang="en-GB" sz="2400" dirty="0" smtClean="0">
                <a:latin typeface="Arial" panose="020B0604020202020204" pitchFamily="34" charset="0"/>
                <a:cs typeface="Arial" panose="020B0604020202020204" pitchFamily="34" charset="0"/>
              </a:rPr>
              <a:t>ew music based on talent…missed out on Elvis…Beatles “new thing” </a:t>
            </a:r>
          </a:p>
          <a:p>
            <a:pPr lvl="1"/>
            <a:r>
              <a:rPr lang="en-GB" sz="2400" dirty="0" smtClean="0">
                <a:latin typeface="Arial" panose="020B0604020202020204" pitchFamily="34" charset="0"/>
                <a:cs typeface="Arial" panose="020B0604020202020204" pitchFamily="34" charset="0"/>
              </a:rPr>
              <a:t>“I want to hold your hand” released by Tamla Motown…January 1964…top of US charts</a:t>
            </a:r>
            <a:endParaRPr lang="en-GB" sz="2400" dirty="0">
              <a:latin typeface="Arial" panose="020B0604020202020204" pitchFamily="34" charset="0"/>
              <a:cs typeface="Arial" panose="020B0604020202020204" pitchFamily="34" charset="0"/>
            </a:endParaRPr>
          </a:p>
          <a:p>
            <a:endParaRPr lang="en-GB" sz="2400" dirty="0" smtClean="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Why success?</a:t>
            </a:r>
          </a:p>
          <a:p>
            <a:pPr lvl="1"/>
            <a:r>
              <a:rPr lang="en-GB" sz="2400" dirty="0" smtClean="0">
                <a:latin typeface="Arial" panose="020B0604020202020204" pitchFamily="34" charset="0"/>
                <a:cs typeface="Arial" panose="020B0604020202020204" pitchFamily="34" charset="0"/>
              </a:rPr>
              <a:t>Presentation, simple arrangements, sound different British skiffle</a:t>
            </a:r>
            <a:r>
              <a:rPr lang="en-GB" sz="2400" dirty="0">
                <a:latin typeface="Arial" panose="020B0604020202020204" pitchFamily="34" charset="0"/>
                <a:cs typeface="Arial" panose="020B0604020202020204" pitchFamily="34" charset="0"/>
              </a:rPr>
              <a:t> </a:t>
            </a:r>
            <a:r>
              <a:rPr lang="en-GB" sz="2400" dirty="0" smtClean="0">
                <a:latin typeface="Arial" panose="020B0604020202020204" pitchFamily="34" charset="0"/>
                <a:cs typeface="Arial" panose="020B0604020202020204" pitchFamily="34" charset="0"/>
              </a:rPr>
              <a:t>mixed with American rock</a:t>
            </a:r>
          </a:p>
          <a:p>
            <a:pPr lvl="1"/>
            <a:r>
              <a:rPr lang="en-GB" sz="2400" dirty="0" smtClean="0">
                <a:latin typeface="Arial" panose="020B0604020202020204" pitchFamily="34" charset="0"/>
                <a:cs typeface="Arial" panose="020B0604020202020204" pitchFamily="34" charset="0"/>
              </a:rPr>
              <a:t>Humour…irreverent but polite….clean cut….rebellious…but not threatening</a:t>
            </a:r>
          </a:p>
          <a:p>
            <a:pPr lvl="1"/>
            <a:r>
              <a:rPr lang="en-GB" sz="2400" dirty="0" smtClean="0">
                <a:latin typeface="Arial" panose="020B0604020202020204" pitchFamily="34" charset="0"/>
                <a:cs typeface="Arial" panose="020B0604020202020204" pitchFamily="34" charset="0"/>
              </a:rPr>
              <a:t>“Britishness” welcomed…accents, irreverent</a:t>
            </a:r>
            <a:endParaRPr lang="en-GB" sz="2400" dirty="0">
              <a:latin typeface="Arial" panose="020B0604020202020204" pitchFamily="34" charset="0"/>
              <a:cs typeface="Arial" panose="020B0604020202020204" pitchFamily="34" charset="0"/>
            </a:endParaRPr>
          </a:p>
          <a:p>
            <a:pPr lvl="1"/>
            <a:endParaRPr lang="en-GB" dirty="0"/>
          </a:p>
          <a:p>
            <a:endParaRPr lang="en-GB" dirty="0" smtClean="0"/>
          </a:p>
          <a:p>
            <a:endParaRPr lang="en-GB" dirty="0" smtClean="0"/>
          </a:p>
        </p:txBody>
      </p:sp>
      <p:sp>
        <p:nvSpPr>
          <p:cNvPr id="4" name="TextBox 3"/>
          <p:cNvSpPr txBox="1"/>
          <p:nvPr/>
        </p:nvSpPr>
        <p:spPr>
          <a:xfrm>
            <a:off x="3950563" y="6214369"/>
            <a:ext cx="4942379" cy="523220"/>
          </a:xfrm>
          <a:prstGeom prst="rect">
            <a:avLst/>
          </a:prstGeom>
          <a:solidFill>
            <a:schemeClr val="bg1"/>
          </a:solidFill>
        </p:spPr>
        <p:txBody>
          <a:bodyPr wrap="none" rtlCol="0">
            <a:spAutoFit/>
          </a:bodyPr>
          <a:lstStyle/>
          <a:p>
            <a:r>
              <a:rPr lang="en-GB" sz="2800" dirty="0" smtClean="0">
                <a:latin typeface="Arial" panose="020B0604020202020204" pitchFamily="34" charset="0"/>
                <a:cs typeface="Arial" panose="020B0604020202020204" pitchFamily="34" charset="0"/>
              </a:rPr>
              <a:t>Perfect time, place, behaviour</a:t>
            </a:r>
            <a:endParaRPr lang="en-GB"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3713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1803" y="140922"/>
            <a:ext cx="8911687" cy="1280890"/>
          </a:xfrm>
        </p:spPr>
        <p:txBody>
          <a:bodyPr>
            <a:normAutofit fontScale="90000"/>
          </a:bodyPr>
          <a:lstStyle/>
          <a:p>
            <a:r>
              <a:rPr lang="en-GB" dirty="0" smtClean="0"/>
              <a:t>Something big happening @ Beatles arrive</a:t>
            </a:r>
            <a:br>
              <a:rPr lang="en-GB" dirty="0" smtClean="0"/>
            </a:br>
            <a:r>
              <a:rPr lang="en-GB" dirty="0" smtClean="0"/>
              <a:t>…teenagers at New York airport</a:t>
            </a:r>
            <a:endParaRPr lang="en-GB" dirty="0"/>
          </a:p>
        </p:txBody>
      </p:sp>
      <p:pic>
        <p:nvPicPr>
          <p:cNvPr id="1026" name="Picture 2" descr="The Beatles in New York City, on their North American Tou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783" y="1225296"/>
            <a:ext cx="12068217" cy="5632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5198310"/>
      </p:ext>
    </p:extLst>
  </p:cSld>
  <p:clrMapOvr>
    <a:masterClrMapping/>
  </p:clrMapOvr>
  <p:timing>
    <p:tnLst>
      <p:par>
        <p:cTn id="1" dur="indefinite" restart="never" nodeType="tmRoot"/>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0</TotalTime>
  <Words>1196</Words>
  <Application>Microsoft Office PowerPoint</Application>
  <PresentationFormat>Widescreen</PresentationFormat>
  <Paragraphs>191</Paragraphs>
  <Slides>28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Century Gothic</vt:lpstr>
      <vt:lpstr>Wingdings 3</vt:lpstr>
      <vt:lpstr>Wisp</vt:lpstr>
      <vt:lpstr>PowerPoint Presentation</vt:lpstr>
      <vt:lpstr>Music</vt:lpstr>
      <vt:lpstr>Rock and rollers 1856-1960</vt:lpstr>
      <vt:lpstr>Crooners and Twisters 1960-1963</vt:lpstr>
      <vt:lpstr>Mini Skirts and Elvis 1965 …neat, bland, innocent, predictable</vt:lpstr>
      <vt:lpstr>Tamla Records (Motown)</vt:lpstr>
      <vt:lpstr>The Supremes 1965 (in London) ..other hits Mary Wells (My guy)Four Tops ,Temptations, Marvin Gaye, etc</vt:lpstr>
      <vt:lpstr>Arrival of the Beatles February 1964</vt:lpstr>
      <vt:lpstr>Something big happening @ Beatles arrive …teenagers at New York airport</vt:lpstr>
      <vt:lpstr>Beatles: Ed Sullivan Show  February 1964</vt:lpstr>
      <vt:lpstr>Biggest tv audience to date…73 million viewers</vt:lpstr>
      <vt:lpstr>Impact of Beatles</vt:lpstr>
      <vt:lpstr>The “Monkees” …manufactured group..dubbed …tv series 1965-1968</vt:lpstr>
      <vt:lpstr>From rock to psychedelic  Jefferson Airplane…San Francisco …..surreal “White Rabbit” </vt:lpstr>
      <vt:lpstr>The Doors….concept albums, intense lyrics</vt:lpstr>
      <vt:lpstr>The first rock concerts: largest mass gatherings in US ………..Monterey California 1968, 300,000 …………Woodstock 1969 …..400,000 people</vt:lpstr>
      <vt:lpstr>Jimi Hendrix (former US Marine…made famous in UK</vt:lpstr>
      <vt:lpstr>Janis Joplin…wild, emotional, scream song</vt:lpstr>
      <vt:lpstr>Mommas and Papas</vt:lpstr>
      <vt:lpstr>Counter Cultures </vt:lpstr>
      <vt:lpstr>USA mid 1960’s</vt:lpstr>
      <vt:lpstr>Anti War Movement</vt:lpstr>
      <vt:lpstr>Hawks: war necessary, anti war demos traitors</vt:lpstr>
      <vt:lpstr>“It is always the young that make the change. You  don't get these ideas when you're middle-aged. Young people have daring, creativity, imagination  and personal computers. Above all, what you have as  young people that's vitally needed to make  social change, is impatience.   You want it to happen now. There have to be  enough people that say, ‘We want it now, in our lifetime.’  This is your moment. This is your opportunity.  Be adventurists in the sense of being bold and  daring. Be opportunists and seize this opportunity,  this moment in history, to go out and save our  country. It's your turn now.”</vt:lpstr>
      <vt:lpstr>A New America?    Jerry Rubin (1938-1994)</vt:lpstr>
      <vt:lpstr>Bob Dylan/ Joan Baez </vt:lpstr>
      <vt:lpstr>Bob Dylan: the times they are a changing (1965)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Stephen</dc:creator>
  <cp:lastModifiedBy>Stephen</cp:lastModifiedBy>
  <cp:revision>1</cp:revision>
  <dcterms:created xsi:type="dcterms:W3CDTF">2025-06-16T13:38:14Z</dcterms:created>
  <dcterms:modified xsi:type="dcterms:W3CDTF">2025-06-16T13:38:54Z</dcterms:modified>
</cp:coreProperties>
</file>